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13"/>
  </p:handoutMasterIdLst>
  <p:sldIdLst>
    <p:sldId id="268" r:id="rId3"/>
    <p:sldId id="269" r:id="rId4"/>
    <p:sldId id="270" r:id="rId5"/>
    <p:sldId id="271" r:id="rId6"/>
    <p:sldId id="273" r:id="rId7"/>
    <p:sldId id="274" r:id="rId8"/>
    <p:sldId id="275" r:id="rId9"/>
    <p:sldId id="276" r:id="rId10"/>
    <p:sldId id="277" r:id="rId11"/>
  </p:sldIdLst>
  <p:sldSz cx="15119985" cy="10259695"/>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8A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54966" y="1143000"/>
            <a:ext cx="4548068"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1.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9" Type="http://schemas.openxmlformats.org/officeDocument/2006/relationships/slideLayout" Target="../slideLayouts/slideLayout1.xml"/><Relationship Id="rId18" Type="http://schemas.openxmlformats.org/officeDocument/2006/relationships/image" Target="../media/image11.png"/><Relationship Id="rId17" Type="http://schemas.openxmlformats.org/officeDocument/2006/relationships/image" Target="../media/image50.png"/><Relationship Id="rId16" Type="http://schemas.openxmlformats.org/officeDocument/2006/relationships/image" Target="../media/image49.png"/><Relationship Id="rId15" Type="http://schemas.openxmlformats.org/officeDocument/2006/relationships/image" Target="../media/image48.jpeg"/><Relationship Id="rId14" Type="http://schemas.openxmlformats.org/officeDocument/2006/relationships/image" Target="../media/image47.png"/><Relationship Id="rId13" Type="http://schemas.openxmlformats.org/officeDocument/2006/relationships/image" Target="../media/image46.png"/><Relationship Id="rId12" Type="http://schemas.openxmlformats.org/officeDocument/2006/relationships/image" Target="../media/image45.png"/><Relationship Id="rId11" Type="http://schemas.openxmlformats.org/officeDocument/2006/relationships/image" Target="../media/image44.png"/><Relationship Id="rId10" Type="http://schemas.openxmlformats.org/officeDocument/2006/relationships/image" Target="../media/image43.png"/><Relationship Id="rId1" Type="http://schemas.openxmlformats.org/officeDocument/2006/relationships/image" Target="../media/image3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11.png"/><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0" Type="http://schemas.openxmlformats.org/officeDocument/2006/relationships/slideLayout" Target="../slideLayouts/slideLayout1.xml"/><Relationship Id="rId1" Type="http://schemas.openxmlformats.org/officeDocument/2006/relationships/image" Target="../media/image52.png"/></Relationships>
</file>

<file path=ppt/slides/_rels/slide9.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4" Type="http://schemas.openxmlformats.org/officeDocument/2006/relationships/slideLayout" Target="../slideLayouts/slideLayout1.xml"/><Relationship Id="rId13" Type="http://schemas.openxmlformats.org/officeDocument/2006/relationships/image" Target="../media/image71.png"/><Relationship Id="rId12" Type="http://schemas.openxmlformats.org/officeDocument/2006/relationships/image" Target="../media/image70.png"/><Relationship Id="rId11" Type="http://schemas.openxmlformats.org/officeDocument/2006/relationships/image" Target="../media/image11.png"/><Relationship Id="rId10" Type="http://schemas.openxmlformats.org/officeDocument/2006/relationships/image" Target="../media/image69.png"/><Relationship Id="rId1"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2" name="picture 682" descr="C:/Users/User/Desktop/生成夏至油气海报.png生成夏至油气海报"/>
          <p:cNvPicPr/>
          <p:nvPr/>
        </p:nvPicPr>
        <p:blipFill>
          <a:blip r:embed="rId1"/>
          <a:srcRect/>
          <a:stretch>
            <a:fillRect/>
          </a:stretch>
        </p:blipFill>
        <p:spPr>
          <a:xfrm>
            <a:off x="5514975" y="0"/>
            <a:ext cx="9613900" cy="10259695"/>
          </a:xfrm>
          <a:prstGeom prst="rect">
            <a:avLst/>
          </a:prstGeom>
        </p:spPr>
      </p:pic>
      <p:sp>
        <p:nvSpPr>
          <p:cNvPr id="686" name="rect 686"/>
          <p:cNvSpPr/>
          <p:nvPr/>
        </p:nvSpPr>
        <p:spPr>
          <a:xfrm>
            <a:off x="0" y="0"/>
            <a:ext cx="5506085" cy="10259695"/>
          </a:xfrm>
          <a:prstGeom prst="rect">
            <a:avLst/>
          </a:prstGeom>
          <a:solidFill>
            <a:srgbClr val="FFFFFF">
              <a:alpha val="100000"/>
            </a:srgbClr>
          </a:solidFill>
          <a:ln w="0" cap="flat">
            <a:noFill/>
            <a:prstDash val="solid"/>
            <a:miter lim="0"/>
          </a:ln>
        </p:spPr>
        <p:txBody>
          <a:bodyPr rtlCol="0"/>
          <a:lstStyle/>
          <a:p>
            <a:pPr algn="ctr"/>
            <a:endParaRPr lang="zh-CN" altLang="en-US"/>
          </a:p>
        </p:txBody>
      </p:sp>
      <p:sp>
        <p:nvSpPr>
          <p:cNvPr id="688" name="textbox 688"/>
          <p:cNvSpPr/>
          <p:nvPr/>
        </p:nvSpPr>
        <p:spPr>
          <a:xfrm>
            <a:off x="707390" y="932815"/>
            <a:ext cx="3657600" cy="4137660"/>
          </a:xfrm>
          <a:prstGeom prst="rect">
            <a:avLst/>
          </a:prstGeom>
          <a:noFill/>
          <a:ln w="0" cap="flat">
            <a:noFill/>
            <a:prstDash val="solid"/>
            <a:miter lim="0"/>
          </a:ln>
        </p:spPr>
        <p:txBody>
          <a:bodyPr vert="horz" wrap="square" lIns="0" tIns="0" rIns="0" bIns="0"/>
          <a:lstStyle/>
          <a:p>
            <a:pPr algn="l" rtl="0" eaLnBrk="0">
              <a:lnSpc>
                <a:spcPct val="107000"/>
              </a:lnSpc>
            </a:pPr>
            <a:endParaRPr sz="100" dirty="0">
              <a:latin typeface="Arial" panose="020B0604020202020204"/>
              <a:ea typeface="Arial" panose="020B0604020202020204"/>
              <a:cs typeface="Arial" panose="020B0604020202020204"/>
            </a:endParaRPr>
          </a:p>
          <a:p>
            <a:pPr marL="77470" algn="l" rtl="0" eaLnBrk="0">
              <a:lnSpc>
                <a:spcPct val="89000"/>
              </a:lnSpc>
              <a:spcBef>
                <a:spcPts val="0"/>
              </a:spcBef>
            </a:pPr>
            <a:endParaRPr sz="7700" dirty="0">
              <a:latin typeface="Arial" panose="020B0604020202020204"/>
              <a:ea typeface="Arial" panose="020B0604020202020204"/>
              <a:cs typeface="Arial" panose="020B0604020202020204"/>
            </a:endParaRPr>
          </a:p>
          <a:p>
            <a:pPr marL="23495" algn="l" rtl="0" eaLnBrk="0">
              <a:lnSpc>
                <a:spcPct val="88000"/>
              </a:lnSpc>
              <a:spcBef>
                <a:spcPts val="180"/>
              </a:spcBef>
            </a:pPr>
            <a:r>
              <a:rPr sz="4000" b="1" kern="0" spc="-50" dirty="0">
                <a:solidFill>
                  <a:srgbClr val="0B8A64">
                    <a:alpha val="100000"/>
                  </a:srgbClr>
                </a:solidFill>
                <a:latin typeface="微软雅黑" panose="020B0503020204020204" charset="-122"/>
                <a:ea typeface="微软雅黑" panose="020B0503020204020204" charset="-122"/>
                <a:cs typeface="微软雅黑" panose="020B0503020204020204" charset="-122"/>
              </a:rPr>
              <a:t>環</a:t>
            </a:r>
            <a:r>
              <a:rPr sz="4000" b="1" kern="0" spc="-50" dirty="0">
                <a:solidFill>
                  <a:srgbClr val="0B8A64">
                    <a:alpha val="100000"/>
                  </a:srgbClr>
                </a:solidFill>
                <a:latin typeface="微软雅黑" panose="020B0503020204020204" charset="-122"/>
                <a:ea typeface="微软雅黑" panose="020B0503020204020204" charset="-122"/>
                <a:cs typeface="微软雅黑" panose="020B0503020204020204" charset="-122"/>
              </a:rPr>
              <a:t>境</a:t>
            </a:r>
            <a:endParaRPr sz="4000" dirty="0">
              <a:latin typeface="微软雅黑" panose="020B0503020204020204" charset="-122"/>
              <a:ea typeface="微软雅黑" panose="020B0503020204020204" charset="-122"/>
              <a:cs typeface="微软雅黑" panose="020B0503020204020204" charset="-122"/>
            </a:endParaRPr>
          </a:p>
          <a:p>
            <a:pPr marL="22225" algn="l" rtl="0" eaLnBrk="0">
              <a:lnSpc>
                <a:spcPct val="88000"/>
              </a:lnSpc>
              <a:spcBef>
                <a:spcPts val="820"/>
              </a:spcBef>
            </a:pPr>
            <a:r>
              <a:rPr sz="26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環境友好，守護綠色家園</a:t>
            </a:r>
            <a:endParaRPr sz="2600" dirty="0">
              <a:latin typeface="微软雅黑" panose="020B0503020204020204" charset="-122"/>
              <a:ea typeface="微软雅黑" panose="020B0503020204020204" charset="-122"/>
              <a:cs typeface="微软雅黑" panose="020B0503020204020204" charset="-122"/>
            </a:endParaRPr>
          </a:p>
          <a:p>
            <a:pPr algn="l" rtl="0" eaLnBrk="0">
              <a:lnSpc>
                <a:spcPct val="142000"/>
              </a:lnSpc>
            </a:pPr>
            <a:endParaRPr sz="1000" dirty="0">
              <a:latin typeface="Arial" panose="020B0604020202020204"/>
              <a:ea typeface="Arial" panose="020B0604020202020204"/>
              <a:cs typeface="Arial" panose="020B0604020202020204"/>
            </a:endParaRPr>
          </a:p>
          <a:p>
            <a:pPr algn="l" rtl="0" eaLnBrk="0">
              <a:lnSpc>
                <a:spcPct val="142000"/>
              </a:lnSpc>
            </a:pPr>
            <a:endParaRPr sz="1000" dirty="0">
              <a:latin typeface="Arial" panose="020B0604020202020204"/>
              <a:ea typeface="Arial" panose="020B0604020202020204"/>
              <a:cs typeface="Arial" panose="020B0604020202020204"/>
            </a:endParaRPr>
          </a:p>
          <a:p>
            <a:pPr marL="19685" algn="l" rtl="0" eaLnBrk="0">
              <a:lnSpc>
                <a:spcPct val="87000"/>
              </a:lnSpc>
              <a:spcBef>
                <a:spcPts val="425"/>
              </a:spcBef>
            </a:pPr>
            <a:r>
              <a:rPr sz="14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我們的行動</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40000"/>
              </a:lnSpc>
            </a:pPr>
            <a:endParaRPr sz="1000" dirty="0">
              <a:latin typeface="Arial" panose="020B0604020202020204"/>
              <a:ea typeface="Arial" panose="020B0604020202020204"/>
              <a:cs typeface="Arial" panose="020B0604020202020204"/>
            </a:endParaRPr>
          </a:p>
          <a:p>
            <a:pPr algn="l" rtl="0" eaLnBrk="0">
              <a:lnSpc>
                <a:spcPct val="140000"/>
              </a:lnSpc>
            </a:pPr>
            <a:endParaRPr sz="1000" dirty="0">
              <a:latin typeface="Arial" panose="020B0604020202020204"/>
              <a:ea typeface="Arial" panose="020B0604020202020204"/>
              <a:cs typeface="Arial" panose="020B0604020202020204"/>
            </a:endParaRPr>
          </a:p>
          <a:p>
            <a:pPr marL="144780" algn="l" rtl="0" eaLnBrk="0">
              <a:lnSpc>
                <a:spcPct val="77000"/>
              </a:lnSpc>
              <a:spcBef>
                <a:spcPts val="300"/>
              </a:spcBef>
            </a:pPr>
            <a:r>
              <a:rPr sz="10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排放物管理</a:t>
            </a:r>
            <a:endParaRPr sz="1000" dirty="0">
              <a:latin typeface="微软雅黑" panose="020B0503020204020204" charset="-122"/>
              <a:ea typeface="微软雅黑" panose="020B0503020204020204" charset="-122"/>
              <a:cs typeface="微软雅黑" panose="020B0503020204020204" charset="-122"/>
            </a:endParaRPr>
          </a:p>
          <a:p>
            <a:pPr marL="59055" algn="l" rtl="0" eaLnBrk="0">
              <a:lnSpc>
                <a:spcPts val="1965"/>
              </a:lnSpc>
              <a:tabLst>
                <a:tab pos="144145" algn="l"/>
              </a:tabLst>
            </a:pPr>
            <a:r>
              <a:rPr sz="10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10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資源利用</a:t>
            </a:r>
            <a:endParaRPr sz="1000" dirty="0">
              <a:latin typeface="微软雅黑" panose="020B0503020204020204" charset="-122"/>
              <a:ea typeface="微软雅黑" panose="020B0503020204020204" charset="-122"/>
              <a:cs typeface="微软雅黑" panose="020B0503020204020204" charset="-122"/>
            </a:endParaRPr>
          </a:p>
        </p:txBody>
      </p:sp>
      <p:pic>
        <p:nvPicPr>
          <p:cNvPr id="690" name="picture 690"/>
          <p:cNvPicPr>
            <a:picLocks noChangeAspect="1"/>
          </p:cNvPicPr>
          <p:nvPr/>
        </p:nvPicPr>
        <p:blipFill>
          <a:blip r:embed="rId2"/>
          <a:stretch>
            <a:fillRect/>
          </a:stretch>
        </p:blipFill>
        <p:spPr>
          <a:xfrm rot="21600000">
            <a:off x="720003" y="4435114"/>
            <a:ext cx="46431" cy="46444"/>
          </a:xfrm>
          <a:prstGeom prst="rect">
            <a:avLst/>
          </a:prstGeom>
        </p:spPr>
      </p:pic>
      <p:sp>
        <p:nvSpPr>
          <p:cNvPr id="692" name="textbox 692"/>
          <p:cNvSpPr/>
          <p:nvPr/>
        </p:nvSpPr>
        <p:spPr>
          <a:xfrm>
            <a:off x="707390" y="4625340"/>
            <a:ext cx="4630420" cy="3141345"/>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59055" algn="l" rtl="0" eaLnBrk="0">
              <a:lnSpc>
                <a:spcPct val="87000"/>
              </a:lnSpc>
              <a:tabLst>
                <a:tab pos="142875" algn="l"/>
              </a:tabLst>
            </a:pPr>
            <a:r>
              <a:rPr sz="10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10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應對氣候變化</a:t>
            </a:r>
            <a:endParaRPr sz="1000" dirty="0">
              <a:latin typeface="微软雅黑" panose="020B0503020204020204" charset="-122"/>
              <a:ea typeface="微软雅黑" panose="020B0503020204020204" charset="-122"/>
              <a:cs typeface="微软雅黑" panose="020B0503020204020204" charset="-122"/>
            </a:endParaRPr>
          </a:p>
          <a:p>
            <a:pPr marL="59055" algn="l" rtl="0" eaLnBrk="0">
              <a:lnSpc>
                <a:spcPct val="88000"/>
              </a:lnSpc>
              <a:spcBef>
                <a:spcPts val="930"/>
              </a:spcBef>
              <a:tabLst>
                <a:tab pos="146050" algn="l"/>
              </a:tabLst>
            </a:pPr>
            <a:r>
              <a:rPr sz="10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10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生物多樣性保護</a:t>
            </a: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19685" algn="l" rtl="0" eaLnBrk="0">
              <a:lnSpc>
                <a:spcPct val="88000"/>
              </a:lnSpc>
              <a:spcBef>
                <a:spcPts val="430"/>
              </a:spcBef>
            </a:pPr>
            <a:r>
              <a:rPr sz="14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我們的績效</a:t>
            </a:r>
            <a:endParaRPr sz="1400" dirty="0">
              <a:latin typeface="微软雅黑" panose="020B0503020204020204" charset="-122"/>
              <a:ea typeface="微软雅黑" panose="020B0503020204020204" charset="-122"/>
              <a:cs typeface="微软雅黑" panose="020B0503020204020204" charset="-122"/>
            </a:endParaRPr>
          </a:p>
          <a:p>
            <a:pPr marL="12700" algn="l" rtl="0" eaLnBrk="0">
              <a:lnSpc>
                <a:spcPct val="88000"/>
              </a:lnSpc>
              <a:spcBef>
                <a:spcPts val="1490"/>
              </a:spcBef>
            </a:pPr>
            <a:r>
              <a:rPr sz="1000" kern="0" spc="0" dirty="0">
                <a:solidFill>
                  <a:srgbClr val="0B8A64">
                    <a:alpha val="100000"/>
                  </a:srgbClr>
                </a:solidFill>
                <a:latin typeface="Arial" panose="020B0604020202020204"/>
                <a:ea typeface="Arial" panose="020B0604020202020204"/>
                <a:cs typeface="Arial" panose="020B0604020202020204"/>
              </a:rPr>
              <a:t>·</a:t>
            </a:r>
            <a:r>
              <a:rPr sz="1000" kern="300" dirty="0">
                <a:solidFill>
                  <a:srgbClr val="595757">
                    <a:alpha val="100000"/>
                  </a:srgbClr>
                </a:solidFill>
                <a:latin typeface="微软雅黑" panose="020B0503020204020204" charset="-122"/>
                <a:ea typeface="微软雅黑" panose="020B0503020204020204" charset="-122"/>
                <a:cs typeface="微软雅黑" panose="020B0503020204020204" charset="-122"/>
              </a:rPr>
              <a:t>溫室氣體排放密度(範圍一、範圍二)</a:t>
            </a:r>
            <a:r>
              <a:rPr lang="en-US" sz="1600" kern="300" dirty="0">
                <a:solidFill>
                  <a:srgbClr val="0B8A64">
                    <a:alpha val="100000"/>
                  </a:srgbClr>
                </a:solidFill>
                <a:uFillTx/>
                <a:latin typeface="Arial" panose="020B0604020202020204" pitchFamily="34" charset="0"/>
                <a:ea typeface="Arial" panose="020B0604020202020204"/>
                <a:cs typeface="Arial" panose="020B0604020202020204"/>
              </a:rPr>
              <a:t>18.93</a:t>
            </a:r>
            <a:r>
              <a:rPr lang="en-US" sz="1600" kern="300" dirty="0">
                <a:solidFill>
                  <a:srgbClr val="0B8A64">
                    <a:alpha val="100000"/>
                  </a:srgbClr>
                </a:solidFill>
                <a:latin typeface="Arial" panose="020B0604020202020204"/>
                <a:ea typeface="Arial" panose="020B0604020202020204"/>
                <a:cs typeface="Arial" panose="020B0604020202020204"/>
              </a:rPr>
              <a:t> </a:t>
            </a:r>
            <a:r>
              <a:rPr sz="1000" kern="30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噸二氧化碳當量/百萬營收</a:t>
            </a:r>
            <a:endParaRPr sz="1000" dirty="0">
              <a:latin typeface="微软雅黑" panose="020B0503020204020204" charset="-122"/>
              <a:ea typeface="微软雅黑" panose="020B0503020204020204" charset="-122"/>
              <a:cs typeface="微软雅黑" panose="020B0503020204020204" charset="-122"/>
            </a:endParaRPr>
          </a:p>
          <a:p>
            <a:pPr marL="12700" algn="l" rtl="0" eaLnBrk="0">
              <a:lnSpc>
                <a:spcPts val="2560"/>
              </a:lnSpc>
            </a:pPr>
            <a:r>
              <a:rPr sz="1100" kern="300" dirty="0">
                <a:solidFill>
                  <a:srgbClr val="0B8A64">
                    <a:alpha val="100000"/>
                  </a:srgbClr>
                </a:solidFill>
                <a:latin typeface="Arial" panose="020B0604020202020204"/>
                <a:ea typeface="Arial" panose="020B0604020202020204"/>
                <a:cs typeface="Arial" panose="020B0604020202020204"/>
              </a:rPr>
              <a:t>·</a:t>
            </a:r>
            <a:r>
              <a:rPr sz="1000" kern="300" dirty="0">
                <a:solidFill>
                  <a:srgbClr val="595757">
                    <a:alpha val="100000"/>
                  </a:srgbClr>
                </a:solidFill>
                <a:latin typeface="微软雅黑" panose="020B0503020204020204" charset="-122"/>
                <a:ea typeface="微软雅黑" panose="020B0503020204020204" charset="-122"/>
                <a:cs typeface="微软雅黑" panose="020B0503020204020204" charset="-122"/>
              </a:rPr>
              <a:t>無害廢棄物產生密度</a:t>
            </a:r>
            <a:r>
              <a:rPr lang="en-US" sz="1600" kern="300" dirty="0">
                <a:solidFill>
                  <a:srgbClr val="0B8A64">
                    <a:alpha val="100000"/>
                  </a:srgbClr>
                </a:solidFill>
                <a:uFillTx/>
                <a:latin typeface="Arial" panose="020B0604020202020204" pitchFamily="34" charset="0"/>
                <a:ea typeface="Arial" panose="020B0604020202020204"/>
                <a:cs typeface="Arial" panose="020B0604020202020204"/>
              </a:rPr>
              <a:t>1.00</a:t>
            </a:r>
            <a:r>
              <a:rPr sz="1000" kern="300" dirty="0">
                <a:solidFill>
                  <a:srgbClr val="595757">
                    <a:alpha val="100000"/>
                  </a:srgbClr>
                </a:solidFill>
                <a:latin typeface="微软雅黑" panose="020B0503020204020204" charset="-122"/>
                <a:ea typeface="微软雅黑" panose="020B0503020204020204" charset="-122"/>
                <a:cs typeface="微软雅黑" panose="020B0503020204020204" charset="-122"/>
              </a:rPr>
              <a:t>噸/百萬營收</a:t>
            </a:r>
            <a:endParaRPr sz="1000" kern="300" dirty="0">
              <a:latin typeface="微软雅黑" panose="020B0503020204020204" charset="-122"/>
              <a:ea typeface="微软雅黑" panose="020B0503020204020204" charset="-122"/>
              <a:cs typeface="微软雅黑" panose="020B0503020204020204" charset="-122"/>
            </a:endParaRPr>
          </a:p>
          <a:p>
            <a:pPr marL="12700" algn="l" rtl="0" eaLnBrk="0">
              <a:lnSpc>
                <a:spcPts val="2560"/>
              </a:lnSpc>
            </a:pPr>
            <a:r>
              <a:rPr sz="1100" kern="0" spc="-10" dirty="0">
                <a:solidFill>
                  <a:srgbClr val="0B8A64">
                    <a:alpha val="100000"/>
                  </a:srgbClr>
                </a:solidFill>
                <a:latin typeface="Arial" panose="020B0604020202020204"/>
                <a:ea typeface="Arial" panose="020B0604020202020204"/>
                <a:cs typeface="Arial" panose="020B0604020202020204"/>
              </a:rPr>
              <a:t>·</a:t>
            </a:r>
            <a:r>
              <a:rPr sz="10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能源消耗密度</a:t>
            </a:r>
            <a:r>
              <a:rPr lang="en-US" sz="1600" kern="0" dirty="0">
                <a:solidFill>
                  <a:srgbClr val="0B8A64">
                    <a:alpha val="100000"/>
                  </a:srgbClr>
                </a:solidFill>
                <a:uFillTx/>
                <a:latin typeface="Arial" panose="020B0604020202020204" pitchFamily="34" charset="0"/>
                <a:ea typeface="Arial" panose="020B0604020202020204"/>
                <a:cs typeface="Arial" panose="020B0604020202020204"/>
              </a:rPr>
              <a:t>146.42</a:t>
            </a:r>
            <a:r>
              <a:rPr sz="10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兆瓦時/百萬營收</a:t>
            </a:r>
            <a:endParaRPr sz="1000" dirty="0">
              <a:latin typeface="微软雅黑" panose="020B0503020204020204" charset="-122"/>
              <a:ea typeface="微软雅黑" panose="020B0503020204020204" charset="-122"/>
              <a:cs typeface="微软雅黑" panose="020B0503020204020204" charset="-122"/>
            </a:endParaRPr>
          </a:p>
          <a:p>
            <a:pPr marL="12700" algn="l" rtl="0" eaLnBrk="0">
              <a:lnSpc>
                <a:spcPts val="2560"/>
              </a:lnSpc>
            </a:pPr>
            <a:endParaRPr sz="1000" dirty="0">
              <a:latin typeface="微软雅黑" panose="020B0503020204020204" charset="-122"/>
              <a:ea typeface="微软雅黑" panose="020B0503020204020204" charset="-122"/>
              <a:cs typeface="微软雅黑" panose="020B0503020204020204" charset="-122"/>
            </a:endParaRPr>
          </a:p>
        </p:txBody>
      </p:sp>
      <p:pic>
        <p:nvPicPr>
          <p:cNvPr id="694" name="picture 694"/>
          <p:cNvPicPr>
            <a:picLocks noChangeAspect="1"/>
          </p:cNvPicPr>
          <p:nvPr/>
        </p:nvPicPr>
        <p:blipFill>
          <a:blip r:embed="rId3"/>
          <a:stretch>
            <a:fillRect/>
          </a:stretch>
        </p:blipFill>
        <p:spPr>
          <a:xfrm rot="21600000">
            <a:off x="720003" y="4927755"/>
            <a:ext cx="46431" cy="46444"/>
          </a:xfrm>
          <a:prstGeom prst="rect">
            <a:avLst/>
          </a:prstGeom>
        </p:spPr>
      </p:pic>
      <p:pic>
        <p:nvPicPr>
          <p:cNvPr id="696" name="picture 696"/>
          <p:cNvPicPr>
            <a:picLocks noChangeAspect="1"/>
          </p:cNvPicPr>
          <p:nvPr/>
        </p:nvPicPr>
        <p:blipFill>
          <a:blip r:embed="rId4"/>
          <a:stretch>
            <a:fillRect/>
          </a:stretch>
        </p:blipFill>
        <p:spPr>
          <a:xfrm rot="21600000">
            <a:off x="720003" y="4681434"/>
            <a:ext cx="46431" cy="46444"/>
          </a:xfrm>
          <a:prstGeom prst="rect">
            <a:avLst/>
          </a:prstGeom>
        </p:spPr>
      </p:pic>
      <p:sp>
        <p:nvSpPr>
          <p:cNvPr id="704" name="textbox 704"/>
          <p:cNvSpPr/>
          <p:nvPr/>
        </p:nvSpPr>
        <p:spPr>
          <a:xfrm>
            <a:off x="711363" y="9781247"/>
            <a:ext cx="13701394" cy="12509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2000"/>
              </a:lnSpc>
            </a:pPr>
            <a:r>
              <a:rPr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rPr>
              <a:t>1</a:t>
            </a:r>
            <a:endParaRPr sz="800" dirty="0">
              <a:latin typeface="微软雅黑" panose="020B0503020204020204" charset="-122"/>
              <a:ea typeface="微软雅黑" panose="020B0503020204020204" charset="-122"/>
              <a:cs typeface="微软雅黑" panose="020B0503020204020204" charset="-122"/>
            </a:endParaRPr>
          </a:p>
        </p:txBody>
      </p:sp>
      <p:pic>
        <p:nvPicPr>
          <p:cNvPr id="706" name="picture 706"/>
          <p:cNvPicPr>
            <a:picLocks noChangeAspect="1"/>
          </p:cNvPicPr>
          <p:nvPr/>
        </p:nvPicPr>
        <p:blipFill>
          <a:blip r:embed="rId5"/>
          <a:stretch>
            <a:fillRect/>
          </a:stretch>
        </p:blipFill>
        <p:spPr>
          <a:xfrm rot="21600000">
            <a:off x="2318397" y="8819946"/>
            <a:ext cx="720001" cy="720051"/>
          </a:xfrm>
          <a:prstGeom prst="rect">
            <a:avLst/>
          </a:prstGeom>
        </p:spPr>
      </p:pic>
      <p:pic>
        <p:nvPicPr>
          <p:cNvPr id="708" name="picture 708"/>
          <p:cNvPicPr>
            <a:picLocks noChangeAspect="1"/>
          </p:cNvPicPr>
          <p:nvPr/>
        </p:nvPicPr>
        <p:blipFill>
          <a:blip r:embed="rId6"/>
          <a:stretch>
            <a:fillRect/>
          </a:stretch>
        </p:blipFill>
        <p:spPr>
          <a:xfrm rot="21600000">
            <a:off x="3117596" y="8823604"/>
            <a:ext cx="720001" cy="720039"/>
          </a:xfrm>
          <a:prstGeom prst="rect">
            <a:avLst/>
          </a:prstGeom>
        </p:spPr>
      </p:pic>
      <p:pic>
        <p:nvPicPr>
          <p:cNvPr id="710" name="picture 710"/>
          <p:cNvPicPr>
            <a:picLocks noChangeAspect="1"/>
          </p:cNvPicPr>
          <p:nvPr/>
        </p:nvPicPr>
        <p:blipFill>
          <a:blip r:embed="rId7"/>
          <a:stretch>
            <a:fillRect/>
          </a:stretch>
        </p:blipFill>
        <p:spPr>
          <a:xfrm rot="21600000">
            <a:off x="1519199" y="8819985"/>
            <a:ext cx="720001" cy="720039"/>
          </a:xfrm>
          <a:prstGeom prst="rect">
            <a:avLst/>
          </a:prstGeom>
        </p:spPr>
      </p:pic>
      <p:pic>
        <p:nvPicPr>
          <p:cNvPr id="712" name="picture 712"/>
          <p:cNvPicPr>
            <a:picLocks noChangeAspect="1"/>
          </p:cNvPicPr>
          <p:nvPr/>
        </p:nvPicPr>
        <p:blipFill>
          <a:blip r:embed="rId8"/>
          <a:stretch>
            <a:fillRect/>
          </a:stretch>
        </p:blipFill>
        <p:spPr>
          <a:xfrm rot="21600000">
            <a:off x="720001" y="8819972"/>
            <a:ext cx="720001" cy="720026"/>
          </a:xfrm>
          <a:prstGeom prst="rect">
            <a:avLst/>
          </a:prstGeom>
        </p:spPr>
      </p:pic>
      <p:pic>
        <p:nvPicPr>
          <p:cNvPr id="714" name="picture 714"/>
          <p:cNvPicPr>
            <a:picLocks noChangeAspect="1"/>
          </p:cNvPicPr>
          <p:nvPr/>
        </p:nvPicPr>
        <p:blipFill>
          <a:blip r:embed="rId9"/>
          <a:stretch>
            <a:fillRect/>
          </a:stretch>
        </p:blipFill>
        <p:spPr>
          <a:xfrm rot="21600000">
            <a:off x="3916794" y="8819960"/>
            <a:ext cx="720001" cy="720026"/>
          </a:xfrm>
          <a:prstGeom prst="rect">
            <a:avLst/>
          </a:prstGeom>
        </p:spPr>
      </p:pic>
      <p:sp>
        <p:nvSpPr>
          <p:cNvPr id="716" name="textbox 716"/>
          <p:cNvSpPr/>
          <p:nvPr/>
        </p:nvSpPr>
        <p:spPr>
          <a:xfrm>
            <a:off x="707303" y="3880531"/>
            <a:ext cx="659765" cy="362584"/>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59055" algn="l" rtl="0" eaLnBrk="0">
              <a:lnSpc>
                <a:spcPct val="77000"/>
              </a:lnSpc>
              <a:tabLst>
                <a:tab pos="142875" algn="l"/>
              </a:tabLst>
            </a:pPr>
            <a:r>
              <a:rPr sz="10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10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環境管理</a:t>
            </a:r>
            <a:endParaRPr sz="1000" dirty="0">
              <a:latin typeface="微软雅黑" panose="020B0503020204020204" charset="-122"/>
              <a:ea typeface="微软雅黑" panose="020B0503020204020204" charset="-122"/>
              <a:cs typeface="微软雅黑" panose="020B0503020204020204" charset="-122"/>
            </a:endParaRPr>
          </a:p>
        </p:txBody>
      </p:sp>
      <p:pic>
        <p:nvPicPr>
          <p:cNvPr id="718" name="picture 718"/>
          <p:cNvPicPr>
            <a:picLocks noChangeAspect="1"/>
          </p:cNvPicPr>
          <p:nvPr/>
        </p:nvPicPr>
        <p:blipFill>
          <a:blip r:embed="rId10"/>
          <a:stretch>
            <a:fillRect/>
          </a:stretch>
        </p:blipFill>
        <p:spPr>
          <a:xfrm rot="21600000">
            <a:off x="720003" y="3931896"/>
            <a:ext cx="46431" cy="298054"/>
          </a:xfrm>
          <a:prstGeom prst="rect">
            <a:avLst/>
          </a:prstGeom>
        </p:spPr>
      </p:pic>
      <p:sp>
        <p:nvSpPr>
          <p:cNvPr id="724" name="textbox 724"/>
          <p:cNvSpPr/>
          <p:nvPr/>
        </p:nvSpPr>
        <p:spPr>
          <a:xfrm>
            <a:off x="715377" y="8548615"/>
            <a:ext cx="735965" cy="186054"/>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2700" algn="l" rtl="0" eaLnBrk="0">
              <a:lnSpc>
                <a:spcPct val="88000"/>
              </a:lnSpc>
            </a:pPr>
            <a:r>
              <a:rPr sz="1200" kern="0" spc="-40" dirty="0">
                <a:solidFill>
                  <a:srgbClr val="0B8A64">
                    <a:alpha val="100000"/>
                  </a:srgbClr>
                </a:solidFill>
                <a:latin typeface="微软雅黑" panose="020B0503020204020204" charset="-122"/>
                <a:ea typeface="微软雅黑" panose="020B0503020204020204" charset="-122"/>
                <a:cs typeface="微软雅黑" panose="020B0503020204020204" charset="-122"/>
              </a:rPr>
              <a:t>貢獻SDGs</a:t>
            </a:r>
            <a:endParaRPr sz="1200" dirty="0">
              <a:latin typeface="微软雅黑" panose="020B0503020204020204" charset="-122"/>
              <a:ea typeface="微软雅黑" panose="020B0503020204020204" charset="-122"/>
              <a:cs typeface="微软雅黑" panose="020B0503020204020204" charset="-122"/>
            </a:endParaRPr>
          </a:p>
        </p:txBody>
      </p:sp>
      <p:pic>
        <p:nvPicPr>
          <p:cNvPr id="2" name="图片 1" descr="通奥logo-高清1"/>
          <p:cNvPicPr>
            <a:picLocks noChangeAspect="1"/>
          </p:cNvPicPr>
          <p:nvPr/>
        </p:nvPicPr>
        <p:blipFill>
          <a:blip r:embed="rId11"/>
          <a:stretch>
            <a:fillRect/>
          </a:stretch>
        </p:blipFill>
        <p:spPr>
          <a:xfrm>
            <a:off x="561975" y="338455"/>
            <a:ext cx="878205" cy="250190"/>
          </a:xfrm>
          <a:prstGeom prst="rect">
            <a:avLst/>
          </a:prstGeom>
        </p:spPr>
      </p:pic>
      <p:sp>
        <p:nvSpPr>
          <p:cNvPr id="772" name="textbox 772"/>
          <p:cNvSpPr/>
          <p:nvPr/>
        </p:nvSpPr>
        <p:spPr>
          <a:xfrm>
            <a:off x="13353484" y="458246"/>
            <a:ext cx="981075" cy="132079"/>
          </a:xfrm>
          <a:prstGeom prst="rect">
            <a:avLst/>
          </a:prstGeom>
          <a:noFill/>
          <a:ln w="0" cap="flat">
            <a:noFill/>
            <a:prstDash val="solid"/>
            <a:miter lim="0"/>
          </a:ln>
        </p:spPr>
        <p:txBody>
          <a:bodyPr vert="horz" wrap="square" lIns="0" tIns="0" rIns="0" bIns="0"/>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798" name="path 798"/>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textbox 730"/>
          <p:cNvSpPr/>
          <p:nvPr/>
        </p:nvSpPr>
        <p:spPr>
          <a:xfrm>
            <a:off x="709930" y="1058545"/>
            <a:ext cx="5996940" cy="457073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6510" algn="l" rtl="0" eaLnBrk="0">
              <a:lnSpc>
                <a:spcPct val="88000"/>
              </a:lnSpc>
            </a:pPr>
            <a:r>
              <a:rPr sz="2400" b="1"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環境管理</a:t>
            </a:r>
            <a:endParaRPr sz="2400" dirty="0">
              <a:latin typeface="微软雅黑" panose="020B0503020204020204" charset="-122"/>
              <a:ea typeface="微软雅黑" panose="020B0503020204020204" charset="-122"/>
              <a:cs typeface="微软雅黑" panose="020B0503020204020204" charset="-122"/>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18415" algn="l" rtl="0" eaLnBrk="0">
              <a:lnSpc>
                <a:spcPct val="150000"/>
              </a:lnSpc>
              <a:spcBef>
                <a:spcPts val="27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通奥检测貫徹落實《中華人民共和國環境保護法》《中華人民共和國節約能源法》《中</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華人民共和國固體廢棄物污染環境防治法》等相關法律法規要求，</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制定《溫室氣體排放管理辦法》《通奥检测</a:t>
            </a:r>
            <a:r>
              <a:rPr lang="zh-CN"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集团股份有限公司</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境保護管理辦法》等</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環境政策，同時嚴格遵循作業項目所在地的環境保護相關法律法規，積極採取措施減少日常運營對環</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境的影響，力求業</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務活動符合環保法律法</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規要求。</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14605" algn="l" rtl="0" eaLnBrk="0">
              <a:lnSpc>
                <a:spcPct val="150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為確保環境管理的有效性，我們不斷健全環境管理</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體系，以QHSE管理部及所屬企業的QHSE管理人員為環境管理主</a:t>
            </a:r>
            <a:endParaRPr sz="900" dirty="0">
              <a:latin typeface="微软雅黑" panose="020B0503020204020204" charset="-122"/>
              <a:ea typeface="微软雅黑" panose="020B0503020204020204" charset="-122"/>
              <a:cs typeface="微软雅黑" panose="020B0503020204020204" charset="-122"/>
            </a:endParaRPr>
          </a:p>
          <a:p>
            <a:pPr marL="15240" indent="1270" algn="l" rtl="0" eaLnBrk="0">
              <a:lnSpc>
                <a:spcPct val="150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要團隊，明確各職能部門及所屬企業的環境管理義務。通過定期開展</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HSE</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管理體系審核、</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HSE</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督察以及環保專項督</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察，公司持續監控和評估各部門及項目的環</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保政策執行情況。報告期內，我們未發生環境事故或環境方</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面的行政處罰。</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8000"/>
              </a:lnSpc>
            </a:pPr>
            <a:endParaRPr sz="1000" dirty="0">
              <a:latin typeface="Arial" panose="020B0604020202020204"/>
              <a:ea typeface="Arial" panose="020B0604020202020204"/>
              <a:cs typeface="Arial" panose="020B0604020202020204"/>
            </a:endParaRPr>
          </a:p>
          <a:p>
            <a:pPr marL="16510" algn="l" rtl="0" eaLnBrk="0">
              <a:lnSpc>
                <a:spcPct val="88000"/>
              </a:lnSpc>
              <a:spcBef>
                <a:spcPts val="540"/>
              </a:spcBef>
            </a:pPr>
            <a:r>
              <a:rPr sz="1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環境目標管理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5000"/>
              </a:lnSpc>
            </a:pPr>
            <a:endParaRPr sz="1000" dirty="0">
              <a:latin typeface="Arial" panose="020B0604020202020204"/>
              <a:ea typeface="Arial" panose="020B0604020202020204"/>
              <a:cs typeface="Arial" panose="020B0604020202020204"/>
            </a:endParaRPr>
          </a:p>
          <a:p>
            <a:pPr marL="18415" algn="l" rtl="0" eaLnBrk="0">
              <a:lnSpc>
                <a:spcPct val="150000"/>
              </a:lnSpc>
              <a:spcBef>
                <a:spcPts val="27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通奥检测構建了一套科學的目標評估體系，該體系旨在定期審視和評估上年度環境目標的達成情況</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，通過對目標完成度的評估，結合公司業務發展的</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實際狀況和市場環境的變化，合理更新環境管理目標。為了確保目標能夠得到有效執行和落實，</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公司還制定了相應的實施計劃和保障措施</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endParaRPr sz="900" dirty="0">
              <a:latin typeface="微软雅黑" panose="020B0503020204020204" charset="-122"/>
              <a:ea typeface="微软雅黑" panose="020B0503020204020204" charset="-122"/>
              <a:cs typeface="微软雅黑" panose="020B0503020204020204" charset="-122"/>
            </a:endParaRPr>
          </a:p>
        </p:txBody>
      </p:sp>
      <p:pic>
        <p:nvPicPr>
          <p:cNvPr id="732" name="picture 732"/>
          <p:cNvPicPr>
            <a:picLocks noChangeAspect="1"/>
          </p:cNvPicPr>
          <p:nvPr/>
        </p:nvPicPr>
        <p:blipFill>
          <a:blip r:embed="rId1"/>
          <a:stretch>
            <a:fillRect/>
          </a:stretch>
        </p:blipFill>
        <p:spPr>
          <a:xfrm rot="21600000">
            <a:off x="720001" y="5630151"/>
            <a:ext cx="5939994" cy="3909847"/>
          </a:xfrm>
          <a:prstGeom prst="rect">
            <a:avLst/>
          </a:prstGeom>
        </p:spPr>
      </p:pic>
      <p:graphicFrame>
        <p:nvGraphicFramePr>
          <p:cNvPr id="734" name="table 734"/>
          <p:cNvGraphicFramePr>
            <a:graphicFrameLocks noGrp="1"/>
          </p:cNvGraphicFramePr>
          <p:nvPr/>
        </p:nvGraphicFramePr>
        <p:xfrm>
          <a:off x="8453652" y="4134573"/>
          <a:ext cx="5939790" cy="2993390"/>
        </p:xfrm>
        <a:graphic>
          <a:graphicData uri="http://schemas.openxmlformats.org/drawingml/2006/table">
            <a:tbl>
              <a:tblPr/>
              <a:tblGrid>
                <a:gridCol w="1680845"/>
                <a:gridCol w="2204085"/>
                <a:gridCol w="2054860"/>
              </a:tblGrid>
              <a:tr h="0">
                <a:tc gridSpan="3">
                  <a:txBody>
                    <a:bodyPr/>
                    <a:lstStyle/>
                    <a:p>
                      <a:pPr algn="l" rtl="0" eaLnBrk="0">
                        <a:lnSpc>
                          <a:spcPts val="220"/>
                        </a:lnSpc>
                      </a:pPr>
                      <a:endParaRPr sz="100" dirty="0">
                        <a:latin typeface="Arial" panose="020B0604020202020204"/>
                        <a:ea typeface="Arial" panose="020B0604020202020204"/>
                        <a:cs typeface="Arial" panose="020B0604020202020204"/>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574800">
                <a:tc gridSpan="3">
                  <a:txBody>
                    <a:bodyPr/>
                    <a:lstStyle/>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2206625" algn="l" rtl="0" eaLnBrk="0">
                        <a:lnSpc>
                          <a:spcPct val="88000"/>
                        </a:lnSpc>
                        <a:spcBef>
                          <a:spcPts val="0"/>
                        </a:spcBef>
                      </a:pPr>
                      <a:r>
                        <a:rPr sz="2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通奥检测</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2025年環境目標</a:t>
                      </a: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84000"/>
                        </a:lnSpc>
                      </a:pPr>
                      <a:endParaRPr sz="1000" dirty="0">
                        <a:latin typeface="Arial" panose="020B0604020202020204"/>
                        <a:ea typeface="Arial" panose="020B0604020202020204"/>
                        <a:cs typeface="Arial" panose="020B0604020202020204"/>
                      </a:endParaRPr>
                    </a:p>
                    <a:p>
                      <a:pPr marL="1791970" algn="l" rtl="0" eaLnBrk="0">
                        <a:lnSpc>
                          <a:spcPct val="88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單位營收取水量</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801495" algn="l" rtl="0" eaLnBrk="0">
                        <a:lnSpc>
                          <a:spcPct val="92000"/>
                        </a:lnSpc>
                      </a:pPr>
                      <a:r>
                        <a:rPr sz="2800" b="1" kern="0" spc="-220" dirty="0">
                          <a:solidFill>
                            <a:srgbClr val="0B8A64">
                              <a:alpha val="100000"/>
                            </a:srgbClr>
                          </a:solidFill>
                          <a:latin typeface="Arial" panose="020B0604020202020204"/>
                          <a:ea typeface="Arial" panose="020B0604020202020204"/>
                          <a:cs typeface="Arial" panose="020B0604020202020204"/>
                        </a:rPr>
                        <a:t>0.</a:t>
                      </a:r>
                      <a:r>
                        <a:rPr lang="en-US" sz="2800" b="1" kern="0" spc="-220" dirty="0">
                          <a:solidFill>
                            <a:srgbClr val="0B8A64">
                              <a:alpha val="100000"/>
                            </a:srgbClr>
                          </a:solidFill>
                          <a:latin typeface="Arial" panose="020B0604020202020204"/>
                          <a:ea typeface="Arial" panose="020B0604020202020204"/>
                          <a:cs typeface="Arial" panose="020B0604020202020204"/>
                        </a:rPr>
                        <a:t>10</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千立方米/百萬元</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a:noFill/>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a:noFill/>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a:noFill/>
                    </a:lnB>
                  </a:tcPr>
                </a:tc>
              </a:tr>
              <a:tr h="1384300">
                <a:tc>
                  <a:txBody>
                    <a:bodyPr/>
                    <a:lstStyle/>
                    <a:p>
                      <a:pPr algn="l" rtl="0" eaLnBrk="0">
                        <a:lnSpc>
                          <a:spcPct val="116000"/>
                        </a:lnSpc>
                      </a:pPr>
                      <a:endParaRPr sz="200" dirty="0">
                        <a:latin typeface="Arial" panose="020B0604020202020204"/>
                        <a:ea typeface="Arial" panose="020B0604020202020204"/>
                        <a:cs typeface="Arial" panose="020B0604020202020204"/>
                      </a:endParaRPr>
                    </a:p>
                    <a:p>
                      <a:pPr marL="172720" indent="1270" algn="l" rtl="0" eaLnBrk="0">
                        <a:lnSpc>
                          <a:spcPct val="165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單位營收的溫室氣體</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排放量</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每年下降</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3000"/>
                        </a:lnSpc>
                      </a:pPr>
                      <a:endParaRPr sz="800" dirty="0">
                        <a:latin typeface="Arial" panose="020B0604020202020204"/>
                        <a:ea typeface="Arial" panose="020B0604020202020204"/>
                        <a:cs typeface="Arial" panose="020B0604020202020204"/>
                      </a:endParaRPr>
                    </a:p>
                    <a:p>
                      <a:pPr marL="181610" algn="l" rtl="0" eaLnBrk="0">
                        <a:lnSpc>
                          <a:spcPct val="92000"/>
                        </a:lnSpc>
                        <a:spcBef>
                          <a:spcPts val="0"/>
                        </a:spcBef>
                      </a:pPr>
                      <a:r>
                        <a:rPr sz="2800" b="1" kern="0" spc="-100" dirty="0">
                          <a:solidFill>
                            <a:srgbClr val="0B8A64">
                              <a:alpha val="100000"/>
                            </a:srgbClr>
                          </a:solidFill>
                          <a:latin typeface="Arial" panose="020B0604020202020204"/>
                          <a:ea typeface="Arial" panose="020B0604020202020204"/>
                          <a:cs typeface="Arial" panose="020B0604020202020204"/>
                        </a:rPr>
                        <a:t>3%</a:t>
                      </a:r>
                      <a:endParaRPr sz="2800" dirty="0">
                        <a:latin typeface="Arial" panose="020B0604020202020204"/>
                        <a:ea typeface="Arial" panose="020B0604020202020204"/>
                        <a:cs typeface="Arial" panose="020B0604020202020204"/>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c>
                  <a:txBody>
                    <a:bodyPr/>
                    <a:lstStyle/>
                    <a:p>
                      <a:pPr algn="l" rtl="0" eaLnBrk="0">
                        <a:lnSpc>
                          <a:spcPct val="103000"/>
                        </a:lnSpc>
                      </a:pPr>
                      <a:endParaRPr sz="900" dirty="0">
                        <a:latin typeface="Arial" panose="020B0604020202020204"/>
                        <a:ea typeface="Arial" panose="020B0604020202020204"/>
                        <a:cs typeface="Arial" panose="020B0604020202020204"/>
                      </a:endParaRPr>
                    </a:p>
                    <a:p>
                      <a:pPr marL="111125" algn="l" rtl="0" eaLnBrk="0">
                        <a:lnSpc>
                          <a:spcPct val="77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單位營收溫室氣體排放量不</a:t>
                      </a:r>
                      <a:endParaRPr sz="900" dirty="0">
                        <a:latin typeface="微软雅黑" panose="020B0503020204020204" charset="-122"/>
                        <a:ea typeface="微软雅黑" panose="020B0503020204020204" charset="-122"/>
                        <a:cs typeface="微软雅黑" panose="020B0503020204020204" charset="-122"/>
                      </a:endParaRPr>
                    </a:p>
                    <a:p>
                      <a:pPr marL="108585" algn="l" rtl="0" eaLnBrk="0">
                        <a:lnSpc>
                          <a:spcPts val="18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超過</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1000"/>
                        </a:lnSpc>
                      </a:pPr>
                      <a:endParaRPr sz="900" dirty="0">
                        <a:latin typeface="Arial" panose="020B0604020202020204"/>
                        <a:ea typeface="Arial" panose="020B0604020202020204"/>
                        <a:cs typeface="Arial" panose="020B0604020202020204"/>
                      </a:endParaRPr>
                    </a:p>
                    <a:p>
                      <a:pPr marL="114935" algn="l" rtl="0" eaLnBrk="0">
                        <a:lnSpc>
                          <a:spcPct val="95000"/>
                        </a:lnSpc>
                        <a:spcBef>
                          <a:spcPts val="5"/>
                        </a:spcBef>
                      </a:pPr>
                      <a:r>
                        <a:rPr sz="2700" b="1" kern="0" spc="-270" dirty="0">
                          <a:solidFill>
                            <a:srgbClr val="0B8A64">
                              <a:alpha val="100000"/>
                            </a:srgbClr>
                          </a:solidFill>
                          <a:latin typeface="Arial" panose="020B0604020202020204"/>
                          <a:ea typeface="Arial" panose="020B0604020202020204"/>
                          <a:cs typeface="Arial" panose="020B0604020202020204"/>
                        </a:rPr>
                        <a:t>1</a:t>
                      </a:r>
                      <a:r>
                        <a:rPr lang="en-US" sz="2700" b="1" kern="0" spc="-270" dirty="0">
                          <a:solidFill>
                            <a:srgbClr val="0B8A64">
                              <a:alpha val="100000"/>
                            </a:srgbClr>
                          </a:solidFill>
                          <a:latin typeface="Arial" panose="020B0604020202020204"/>
                          <a:ea typeface="Arial" panose="020B0604020202020204"/>
                          <a:cs typeface="Arial" panose="020B0604020202020204"/>
                        </a:rPr>
                        <a:t>8.00</a:t>
                      </a:r>
                      <a:r>
                        <a:rPr sz="8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噸二氧化碳當量/百萬元</a:t>
                      </a: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c>
                  <a:txBody>
                    <a:bodyPr/>
                    <a:lstStyle/>
                    <a:p>
                      <a:pPr algn="l" rtl="0" eaLnBrk="0">
                        <a:lnSpc>
                          <a:spcPct val="103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40970" algn="l" rtl="0" eaLnBrk="0">
                        <a:lnSpc>
                          <a:spcPct val="77000"/>
                        </a:lnSpc>
                      </a:pPr>
                      <a:r>
                        <a:rPr sz="900" kern="0" spc="80" dirty="0">
                          <a:solidFill>
                            <a:srgbClr val="595757">
                              <a:alpha val="100000"/>
                            </a:srgbClr>
                          </a:solidFill>
                          <a:latin typeface="微软雅黑" panose="020B0503020204020204" charset="-122"/>
                          <a:ea typeface="微软雅黑" panose="020B0503020204020204" charset="-122"/>
                          <a:cs typeface="微软雅黑" panose="020B0503020204020204" charset="-122"/>
                        </a:rPr>
                        <a:t>固體廢物合法合規處置</a:t>
                      </a:r>
                      <a:endParaRPr sz="900" dirty="0">
                        <a:latin typeface="微软雅黑" panose="020B0503020204020204" charset="-122"/>
                        <a:ea typeface="微软雅黑" panose="020B0503020204020204" charset="-122"/>
                        <a:cs typeface="微软雅黑" panose="020B0503020204020204" charset="-122"/>
                      </a:endParaRPr>
                    </a:p>
                    <a:p>
                      <a:pPr marL="135890" algn="l" rtl="0" eaLnBrk="0">
                        <a:lnSpc>
                          <a:spcPts val="179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率達</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1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40335" algn="l" rtl="0" eaLnBrk="0">
                        <a:lnSpc>
                          <a:spcPct val="95000"/>
                        </a:lnSpc>
                      </a:pPr>
                      <a:r>
                        <a:rPr sz="2700" b="1" kern="0" spc="-140" dirty="0">
                          <a:solidFill>
                            <a:srgbClr val="0B8A64">
                              <a:alpha val="100000"/>
                            </a:srgbClr>
                          </a:solidFill>
                          <a:latin typeface="Arial" panose="020B0604020202020204"/>
                          <a:ea typeface="Arial" panose="020B0604020202020204"/>
                          <a:cs typeface="Arial" panose="020B0604020202020204"/>
                        </a:rPr>
                        <a:t>100%</a:t>
                      </a:r>
                      <a:endParaRPr sz="2700" dirty="0">
                        <a:latin typeface="Arial" panose="020B0604020202020204"/>
                        <a:ea typeface="Arial" panose="020B0604020202020204"/>
                        <a:cs typeface="Arial" panose="020B0604020202020204"/>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r>
            </a:tbl>
          </a:graphicData>
        </a:graphic>
      </p:graphicFrame>
      <p:pic>
        <p:nvPicPr>
          <p:cNvPr id="736" name="picture 736"/>
          <p:cNvPicPr>
            <a:picLocks noChangeAspect="1"/>
          </p:cNvPicPr>
          <p:nvPr/>
        </p:nvPicPr>
        <p:blipFill>
          <a:blip r:embed="rId2"/>
          <a:stretch>
            <a:fillRect/>
          </a:stretch>
        </p:blipFill>
        <p:spPr>
          <a:xfrm rot="21600000">
            <a:off x="11610901" y="1840726"/>
            <a:ext cx="413804" cy="413804"/>
          </a:xfrm>
          <a:prstGeom prst="rect">
            <a:avLst/>
          </a:prstGeom>
        </p:spPr>
      </p:pic>
      <p:pic>
        <p:nvPicPr>
          <p:cNvPr id="738" name="picture 738"/>
          <p:cNvPicPr>
            <a:picLocks noChangeAspect="1"/>
          </p:cNvPicPr>
          <p:nvPr/>
        </p:nvPicPr>
        <p:blipFill>
          <a:blip r:embed="rId3"/>
          <a:stretch>
            <a:fillRect/>
          </a:stretch>
        </p:blipFill>
        <p:spPr>
          <a:xfrm rot="21600000">
            <a:off x="13796632" y="1840726"/>
            <a:ext cx="413804" cy="413804"/>
          </a:xfrm>
          <a:prstGeom prst="rect">
            <a:avLst/>
          </a:prstGeom>
        </p:spPr>
      </p:pic>
      <p:pic>
        <p:nvPicPr>
          <p:cNvPr id="740" name="picture 740"/>
          <p:cNvPicPr>
            <a:picLocks noChangeAspect="1"/>
          </p:cNvPicPr>
          <p:nvPr/>
        </p:nvPicPr>
        <p:blipFill>
          <a:blip r:embed="rId4"/>
          <a:stretch>
            <a:fillRect/>
          </a:stretch>
        </p:blipFill>
        <p:spPr>
          <a:xfrm rot="21600000">
            <a:off x="9741599" y="1840726"/>
            <a:ext cx="413804" cy="413804"/>
          </a:xfrm>
          <a:prstGeom prst="rect">
            <a:avLst/>
          </a:prstGeom>
        </p:spPr>
      </p:pic>
      <p:graphicFrame>
        <p:nvGraphicFramePr>
          <p:cNvPr id="742" name="table 742"/>
          <p:cNvGraphicFramePr>
            <a:graphicFrameLocks noGrp="1"/>
          </p:cNvGraphicFramePr>
          <p:nvPr/>
        </p:nvGraphicFramePr>
        <p:xfrm>
          <a:off x="8453652" y="1079996"/>
          <a:ext cx="5939789" cy="2681604"/>
        </p:xfrm>
        <a:graphic>
          <a:graphicData uri="http://schemas.openxmlformats.org/drawingml/2006/table">
            <a:tbl>
              <a:tblPr/>
              <a:tblGrid>
                <a:gridCol w="5939789"/>
              </a:tblGrid>
              <a:tr h="2675254">
                <a:tc>
                  <a:txBody>
                    <a:bodyPr/>
                    <a:lstStyle/>
                    <a:p>
                      <a:pPr algn="l" rtl="0" eaLnBrk="0">
                        <a:lnSpc>
                          <a:spcPct val="118000"/>
                        </a:lnSpc>
                      </a:pPr>
                      <a:endParaRPr sz="1000" dirty="0">
                        <a:latin typeface="Arial" panose="020B0604020202020204"/>
                        <a:ea typeface="Arial" panose="020B0604020202020204"/>
                        <a:cs typeface="Arial" panose="020B0604020202020204"/>
                      </a:endParaRPr>
                    </a:p>
                    <a:p>
                      <a:pPr algn="l" rtl="0" eaLnBrk="0">
                        <a:lnSpc>
                          <a:spcPct val="118000"/>
                        </a:lnSpc>
                      </a:pPr>
                      <a:endParaRPr sz="1000" dirty="0">
                        <a:latin typeface="Arial" panose="020B0604020202020204"/>
                        <a:ea typeface="Arial" panose="020B0604020202020204"/>
                        <a:cs typeface="Arial" panose="020B0604020202020204"/>
                      </a:endParaRPr>
                    </a:p>
                    <a:p>
                      <a:pPr marL="167005" algn="l" rtl="0" eaLnBrk="0">
                        <a:lnSpc>
                          <a:spcPct val="88000"/>
                        </a:lnSpc>
                        <a:spcBef>
                          <a:spcPts val="5"/>
                        </a:spcBef>
                        <a:tabLst>
                          <a:tab pos="1928495" algn="l"/>
                          <a:tab pos="5767070" algn="l"/>
                        </a:tabLst>
                      </a:pPr>
                      <a:r>
                        <a:rPr sz="200" strike="sngStrike"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	</a:t>
                      </a:r>
                      <a:r>
                        <a:rPr sz="2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通奥检测</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2024年環境目標及達成情況</a:t>
                      </a:r>
                      <a:r>
                        <a:rPr sz="2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a:t>
                      </a:r>
                      <a:r>
                        <a:rPr sz="200" strike="sngStrike"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	</a:t>
                      </a:r>
                      <a:endParaRPr sz="200" dirty="0">
                        <a:latin typeface="微软雅黑" panose="020B0503020204020204" charset="-122"/>
                        <a:ea typeface="微软雅黑" panose="020B0503020204020204" charset="-122"/>
                        <a:cs typeface="微软雅黑" panose="020B0503020204020204" charset="-122"/>
                      </a:endParaRPr>
                    </a:p>
                    <a:p>
                      <a:pPr algn="l" rtl="0" eaLnBrk="0">
                        <a:lnSpc>
                          <a:spcPct val="154000"/>
                        </a:lnSpc>
                      </a:pPr>
                      <a:endParaRPr sz="1000" dirty="0">
                        <a:latin typeface="Arial" panose="020B0604020202020204"/>
                        <a:ea typeface="Arial" panose="020B0604020202020204"/>
                        <a:cs typeface="Arial" panose="020B0604020202020204"/>
                      </a:endParaRPr>
                    </a:p>
                    <a:p>
                      <a:pPr marL="174625" algn="l" rtl="0" eaLnBrk="0">
                        <a:lnSpc>
                          <a:spcPct val="89000"/>
                        </a:lnSpc>
                        <a:spcBef>
                          <a:spcPts val="27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能源消耗總量不超過</a:t>
                      </a:r>
                      <a:r>
                        <a:rPr lang="en-US"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單位營收取水量</a:t>
                      </a:r>
                      <a:r>
                        <a:rPr lang="en-US"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溫室氣體排放總量不超過</a:t>
                      </a:r>
                      <a:endParaRPr sz="900" dirty="0">
                        <a:latin typeface="微软雅黑" panose="020B0503020204020204" charset="-122"/>
                        <a:ea typeface="微软雅黑" panose="020B0503020204020204" charset="-122"/>
                        <a:cs typeface="微软雅黑" panose="020B0503020204020204" charset="-122"/>
                      </a:endParaRPr>
                    </a:p>
                    <a:p>
                      <a:pPr marL="1395095" algn="l" rtl="0" eaLnBrk="0">
                        <a:lnSpc>
                          <a:spcPct val="87000"/>
                        </a:lnSpc>
                        <a:spcBef>
                          <a:spcPts val="385"/>
                        </a:spcBef>
                      </a:pPr>
                      <a:r>
                        <a:rPr sz="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達成</a:t>
                      </a:r>
                      <a:r>
                        <a:rPr lang="en-US" sz="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                                                       </a:t>
                      </a:r>
                      <a:r>
                        <a:rPr sz="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達成</a:t>
                      </a:r>
                      <a:r>
                        <a:rPr lang="en-US" sz="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達成</a:t>
                      </a:r>
                      <a:endParaRPr sz="800" dirty="0">
                        <a:latin typeface="微软雅黑" panose="020B0503020204020204" charset="-122"/>
                        <a:ea typeface="微软雅黑" panose="020B0503020204020204" charset="-122"/>
                        <a:cs typeface="微软雅黑" panose="020B0503020204020204" charset="-122"/>
                      </a:endParaRPr>
                    </a:p>
                    <a:p>
                      <a:pPr marL="4002405" algn="l" rtl="0" eaLnBrk="0">
                        <a:lnSpc>
                          <a:spcPct val="95000"/>
                        </a:lnSpc>
                        <a:spcBef>
                          <a:spcPts val="75"/>
                        </a:spcBef>
                      </a:pPr>
                      <a:r>
                        <a:rPr lang="en-US" sz="2700" b="1" kern="0" spc="-40" dirty="0">
                          <a:solidFill>
                            <a:srgbClr val="0B8A64">
                              <a:alpha val="100000"/>
                            </a:srgbClr>
                          </a:solidFill>
                          <a:latin typeface="Arial" panose="020B0604020202020204"/>
                          <a:ea typeface="Arial" panose="020B0604020202020204"/>
                          <a:cs typeface="Arial" panose="020B0604020202020204"/>
                        </a:rPr>
                        <a:t>7500</a:t>
                      </a:r>
                      <a:r>
                        <a:rPr sz="8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a:t>
                      </a:r>
                      <a:endParaRPr sz="800" dirty="0">
                        <a:latin typeface="微软雅黑" panose="020B0503020204020204" charset="-122"/>
                        <a:ea typeface="微软雅黑" panose="020B0503020204020204" charset="-122"/>
                        <a:cs typeface="微软雅黑" panose="020B0503020204020204" charset="-122"/>
                      </a:endParaRPr>
                    </a:p>
                    <a:p>
                      <a:pPr algn="l" rtl="0" eaLnBrk="0">
                        <a:lnSpc>
                          <a:spcPct val="161000"/>
                        </a:lnSpc>
                      </a:pPr>
                      <a:endParaRPr sz="1000" dirty="0">
                        <a:latin typeface="Arial" panose="020B0604020202020204"/>
                        <a:ea typeface="Arial" panose="020B0604020202020204"/>
                        <a:cs typeface="Arial" panose="020B0604020202020204"/>
                      </a:endParaRPr>
                    </a:p>
                    <a:p>
                      <a:pPr marL="4006215" algn="l" rtl="0" eaLnBrk="0">
                        <a:lnSpc>
                          <a:spcPct val="88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固體廢物合法合規處置率</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達到</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Arial" panose="020B0604020202020204"/>
                        <a:ea typeface="Arial" panose="020B0604020202020204"/>
                        <a:cs typeface="Arial" panose="020B0604020202020204"/>
                      </a:endParaRPr>
                    </a:p>
                    <a:p>
                      <a:pPr marL="177800" algn="l" rtl="0" eaLnBrk="0">
                        <a:lnSpc>
                          <a:spcPct val="95000"/>
                        </a:lnSpc>
                        <a:spcBef>
                          <a:spcPts val="5"/>
                        </a:spcBef>
                      </a:pPr>
                      <a:r>
                        <a:rPr lang="en-US" sz="2700" b="1" kern="0" spc="-320" dirty="0">
                          <a:solidFill>
                            <a:srgbClr val="0B8A64">
                              <a:alpha val="100000"/>
                            </a:srgbClr>
                          </a:solidFill>
                          <a:latin typeface="Arial" panose="020B0604020202020204"/>
                          <a:ea typeface="Arial" panose="020B0604020202020204"/>
                          <a:cs typeface="Arial" panose="020B0604020202020204"/>
                        </a:rPr>
                        <a:t>18.93</a:t>
                      </a:r>
                      <a:r>
                        <a:rPr sz="8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噸二氧化碳當量/百萬元</a:t>
                      </a: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6350" cap="flat" cmpd="sng" algn="ctr">
                      <a:solidFill>
                        <a:srgbClr val="0B8A64"/>
                      </a:solidFill>
                      <a:prstDash val="solid"/>
                      <a:round/>
                      <a:headEnd type="none" w="med" len="med"/>
                      <a:tailEnd type="none" w="med" len="med"/>
                    </a:lnT>
                    <a:lnB w="3175" cap="flat" cmpd="sng" algn="ctr">
                      <a:solidFill>
                        <a:srgbClr val="0B8A64"/>
                      </a:solidFill>
                      <a:prstDash val="solid"/>
                      <a:round/>
                      <a:headEnd type="none" w="med" len="med"/>
                      <a:tailEnd type="none" w="med" len="med"/>
                    </a:lnB>
                  </a:tcPr>
                </a:tc>
              </a:tr>
            </a:tbl>
          </a:graphicData>
        </a:graphic>
      </p:graphicFrame>
      <p:sp>
        <p:nvSpPr>
          <p:cNvPr id="744" name="textbox 744"/>
          <p:cNvSpPr/>
          <p:nvPr/>
        </p:nvSpPr>
        <p:spPr>
          <a:xfrm>
            <a:off x="8450727" y="7631743"/>
            <a:ext cx="5962015" cy="1929129"/>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5875" algn="l" rtl="0" eaLnBrk="0">
              <a:lnSpc>
                <a:spcPct val="87000"/>
              </a:lnSpc>
            </a:pPr>
            <a:r>
              <a:rPr sz="1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環境風險識別和評估</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6000"/>
              </a:lnSpc>
            </a:pPr>
            <a:endParaRPr sz="1000" dirty="0">
              <a:latin typeface="Arial" panose="020B0604020202020204"/>
              <a:ea typeface="Arial" panose="020B0604020202020204"/>
              <a:cs typeface="Arial" panose="020B0604020202020204"/>
            </a:endParaRPr>
          </a:p>
          <a:p>
            <a:pPr marL="17780" algn="l" rtl="0" eaLnBrk="0">
              <a:lnSpc>
                <a:spcPct val="150000"/>
              </a:lnSpc>
              <a:spcBef>
                <a:spcPts val="27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通奥检测公司高度重視環境風險管理，嚴格按照《環境保護管理程序》《QH</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SE風險管理辦法》等相關制度要求，全面識別和評估生產、運營和服務過程中可能產生的環境風險，</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包括廢氣排放</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、廢水處理、固體廢棄物處置等方面。通過對這些</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環境因素的系統性分析，公司明確了可能對環境造成重大影響的關鍵</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環節，為其後續環境管理提供了科學依據。</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15875" algn="l" rtl="0" eaLnBrk="0">
              <a:lnSpc>
                <a:spcPct val="150000"/>
              </a:lnSpc>
              <a:spcBef>
                <a:spcPts val="28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針對評估出的重大環境風險，公司制定了詳細的應急預案，並儲備相應的應急物資，定期組織相</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關人員進行應急培訓和</a:t>
            </a:r>
            <a:endParaRPr sz="900" dirty="0">
              <a:latin typeface="微软雅黑" panose="020B0503020204020204" charset="-122"/>
              <a:ea typeface="微软雅黑" panose="020B0503020204020204" charset="-122"/>
              <a:cs typeface="微软雅黑" panose="020B0503020204020204" charset="-122"/>
            </a:endParaRPr>
          </a:p>
          <a:p>
            <a:pPr marL="13970" algn="l" rtl="0" eaLnBrk="0">
              <a:lnSpc>
                <a:spcPct val="150000"/>
              </a:lnSpc>
              <a:spcBef>
                <a:spcPts val="2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演練，</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以提高突發環境事件的響應能力</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和處置效率。同時，</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公司在日常生產過程中持續加強監督和管理，確保所有項目</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運行符合當地的環境要求，有效防範環境風險的發生。</a:t>
            </a:r>
            <a:endParaRPr sz="900" dirty="0">
              <a:latin typeface="微软雅黑" panose="020B0503020204020204" charset="-122"/>
              <a:ea typeface="微软雅黑" panose="020B0503020204020204" charset="-122"/>
              <a:cs typeface="微软雅黑" panose="020B0503020204020204" charset="-122"/>
            </a:endParaRPr>
          </a:p>
        </p:txBody>
      </p:sp>
      <p:sp>
        <p:nvSpPr>
          <p:cNvPr id="746" name="textbox 746"/>
          <p:cNvSpPr/>
          <p:nvPr/>
        </p:nvSpPr>
        <p:spPr>
          <a:xfrm>
            <a:off x="8622217" y="2118111"/>
            <a:ext cx="3408045" cy="415925"/>
          </a:xfrm>
          <a:prstGeom prst="rect">
            <a:avLst/>
          </a:prstGeom>
          <a:noFill/>
          <a:ln w="0" cap="flat">
            <a:noFill/>
            <a:prstDash val="solid"/>
            <a:miter lim="0"/>
          </a:ln>
        </p:spPr>
        <p:txBody>
          <a:bodyPr vert="horz" wrap="square" lIns="0" tIns="0" rIns="0" bIns="0"/>
          <a:lstStyle/>
          <a:p>
            <a:pPr algn="l" rtl="0" eaLnBrk="0">
              <a:lnSpc>
                <a:spcPct val="72000"/>
              </a:lnSpc>
            </a:pPr>
            <a:endParaRPr sz="100" dirty="0">
              <a:latin typeface="Arial" panose="020B0604020202020204"/>
              <a:ea typeface="Arial" panose="020B0604020202020204"/>
              <a:cs typeface="Arial" panose="020B0604020202020204"/>
            </a:endParaRPr>
          </a:p>
          <a:p>
            <a:pPr marL="12700" algn="l" rtl="0" eaLnBrk="0">
              <a:lnSpc>
                <a:spcPct val="99000"/>
              </a:lnSpc>
            </a:pPr>
            <a:r>
              <a:rPr lang="en-US" sz="2600" b="1" kern="0" spc="-120" dirty="0">
                <a:solidFill>
                  <a:srgbClr val="0B8A64">
                    <a:alpha val="100000"/>
                  </a:srgbClr>
                </a:solidFill>
                <a:latin typeface="Arial" panose="020B0604020202020204"/>
                <a:ea typeface="Arial" panose="020B0604020202020204"/>
                <a:cs typeface="Arial" panose="020B0604020202020204"/>
              </a:rPr>
              <a:t>5672,94</a:t>
            </a:r>
            <a:r>
              <a:rPr sz="8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MWh</a:t>
            </a:r>
            <a:r>
              <a:rPr lang="en-US" sz="8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2600" b="1" kern="0" spc="0" dirty="0">
                <a:solidFill>
                  <a:srgbClr val="0B8A64">
                    <a:alpha val="100000"/>
                  </a:srgbClr>
                </a:solidFill>
                <a:latin typeface="Arial" panose="020B0604020202020204"/>
                <a:ea typeface="Arial" panose="020B0604020202020204"/>
                <a:cs typeface="Arial" panose="020B0604020202020204"/>
              </a:rPr>
              <a:t>0.</a:t>
            </a:r>
            <a:r>
              <a:rPr lang="en-US" sz="2600" b="1" kern="0" spc="0" dirty="0">
                <a:solidFill>
                  <a:srgbClr val="0B8A64">
                    <a:alpha val="100000"/>
                  </a:srgbClr>
                </a:solidFill>
                <a:latin typeface="Arial" panose="020B0604020202020204"/>
                <a:ea typeface="Arial" panose="020B0604020202020204"/>
                <a:cs typeface="Arial" panose="020B0604020202020204"/>
              </a:rPr>
              <a:t>11</a:t>
            </a:r>
            <a:r>
              <a:rPr sz="8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千立方米/百萬元</a:t>
            </a:r>
            <a:endParaRPr sz="800" dirty="0">
              <a:latin typeface="微软雅黑" panose="020B0503020204020204" charset="-122"/>
              <a:ea typeface="微软雅黑" panose="020B0503020204020204" charset="-122"/>
              <a:cs typeface="微软雅黑" panose="020B0503020204020204" charset="-122"/>
            </a:endParaRPr>
          </a:p>
        </p:txBody>
      </p:sp>
      <p:sp>
        <p:nvSpPr>
          <p:cNvPr id="748" name="textbox 748"/>
          <p:cNvSpPr/>
          <p:nvPr/>
        </p:nvSpPr>
        <p:spPr>
          <a:xfrm>
            <a:off x="12461059" y="4914722"/>
            <a:ext cx="1781810" cy="70358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9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溫室氣體排放總量不超過</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dirty="0">
              <a:latin typeface="Arial" panose="020B0604020202020204"/>
              <a:ea typeface="Arial" panose="020B0604020202020204"/>
              <a:cs typeface="Arial" panose="020B0604020202020204"/>
            </a:endParaRPr>
          </a:p>
          <a:p>
            <a:pPr marL="23495" algn="l" rtl="0" eaLnBrk="0">
              <a:lnSpc>
                <a:spcPct val="95000"/>
              </a:lnSpc>
              <a:spcBef>
                <a:spcPts val="5"/>
              </a:spcBef>
            </a:pPr>
            <a:r>
              <a:rPr lang="en-US" sz="2700" b="1" kern="0" spc="-220" dirty="0">
                <a:solidFill>
                  <a:srgbClr val="0B8A64">
                    <a:alpha val="100000"/>
                  </a:srgbClr>
                </a:solidFill>
                <a:latin typeface="Arial" panose="020B0604020202020204"/>
                <a:ea typeface="Arial" panose="020B0604020202020204"/>
                <a:cs typeface="Arial" panose="020B0604020202020204"/>
              </a:rPr>
              <a:t>7400</a:t>
            </a:r>
            <a:r>
              <a:rPr sz="800" kern="0" spc="9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a:t>
            </a:r>
            <a:endParaRPr sz="800" dirty="0">
              <a:latin typeface="微软雅黑" panose="020B0503020204020204" charset="-122"/>
              <a:ea typeface="微软雅黑" panose="020B0503020204020204" charset="-122"/>
              <a:cs typeface="微软雅黑" panose="020B0503020204020204" charset="-122"/>
            </a:endParaRPr>
          </a:p>
        </p:txBody>
      </p:sp>
      <p:sp>
        <p:nvSpPr>
          <p:cNvPr id="750" name="textbox 750"/>
          <p:cNvSpPr/>
          <p:nvPr/>
        </p:nvSpPr>
        <p:spPr>
          <a:xfrm>
            <a:off x="711363" y="9781247"/>
            <a:ext cx="1370139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rPr>
              <a:t>2</a:t>
            </a:r>
            <a:endParaRPr sz="800" dirty="0">
              <a:latin typeface="微软雅黑" panose="020B0503020204020204" charset="-122"/>
              <a:ea typeface="微软雅黑" panose="020B0503020204020204" charset="-122"/>
              <a:cs typeface="微软雅黑" panose="020B0503020204020204" charset="-122"/>
            </a:endParaRPr>
          </a:p>
        </p:txBody>
      </p:sp>
      <p:sp>
        <p:nvSpPr>
          <p:cNvPr id="752" name="textbox 752"/>
          <p:cNvSpPr/>
          <p:nvPr/>
        </p:nvSpPr>
        <p:spPr>
          <a:xfrm>
            <a:off x="8616008" y="4915293"/>
            <a:ext cx="1066164" cy="702944"/>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能源消耗總量不超過</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dirty="0">
              <a:latin typeface="Arial" panose="020B0604020202020204"/>
              <a:ea typeface="Arial" panose="020B0604020202020204"/>
              <a:cs typeface="Arial" panose="020B0604020202020204"/>
            </a:endParaRPr>
          </a:p>
          <a:p>
            <a:pPr algn="r" rtl="0" eaLnBrk="0">
              <a:lnSpc>
                <a:spcPts val="3075"/>
              </a:lnSpc>
              <a:spcBef>
                <a:spcPts val="5"/>
              </a:spcBef>
            </a:pPr>
            <a:r>
              <a:rPr lang="en-US" altLang="zh-CN" sz="2400" b="1" kern="0" spc="-80" dirty="0">
                <a:solidFill>
                  <a:srgbClr val="0B8A64">
                    <a:alpha val="100000"/>
                  </a:srgbClr>
                </a:solidFill>
                <a:latin typeface="Arial" panose="020B0604020202020204"/>
                <a:ea typeface="宋体" panose="02010600030101010101" pitchFamily="2" charset="-122"/>
                <a:cs typeface="Arial" panose="020B0604020202020204"/>
              </a:rPr>
              <a:t>6817,90</a:t>
            </a:r>
            <a:endParaRPr lang="zh-CN" altLang="en-US" sz="2400" b="1" kern="0" spc="-80" dirty="0">
              <a:solidFill>
                <a:srgbClr val="0B8A64">
                  <a:alpha val="100000"/>
                </a:srgbClr>
              </a:solidFill>
              <a:latin typeface="Arial" panose="020B0604020202020204"/>
              <a:ea typeface="宋体" panose="02010600030101010101" pitchFamily="2" charset="-122"/>
              <a:cs typeface="Arial" panose="020B0604020202020204"/>
            </a:endParaRPr>
          </a:p>
        </p:txBody>
      </p:sp>
      <p:pic>
        <p:nvPicPr>
          <p:cNvPr id="754" name="picture 754"/>
          <p:cNvPicPr>
            <a:picLocks noChangeAspect="1"/>
          </p:cNvPicPr>
          <p:nvPr/>
        </p:nvPicPr>
        <p:blipFill>
          <a:blip r:embed="rId5"/>
          <a:stretch>
            <a:fillRect/>
          </a:stretch>
        </p:blipFill>
        <p:spPr>
          <a:xfrm rot="21600000">
            <a:off x="8453652" y="1079996"/>
            <a:ext cx="5934557" cy="68376"/>
          </a:xfrm>
          <a:prstGeom prst="rect">
            <a:avLst/>
          </a:prstGeom>
        </p:spPr>
      </p:pic>
      <p:sp>
        <p:nvSpPr>
          <p:cNvPr id="756" name="textbox 756"/>
          <p:cNvSpPr/>
          <p:nvPr/>
        </p:nvSpPr>
        <p:spPr>
          <a:xfrm>
            <a:off x="12447106" y="3075810"/>
            <a:ext cx="777875" cy="41592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algn="r" rtl="0" eaLnBrk="0">
              <a:lnSpc>
                <a:spcPts val="3075"/>
              </a:lnSpc>
            </a:pPr>
            <a:r>
              <a:rPr sz="2500" b="1" kern="0" spc="-140" dirty="0">
                <a:solidFill>
                  <a:srgbClr val="0B8A64">
                    <a:alpha val="100000"/>
                  </a:srgbClr>
                </a:solidFill>
                <a:latin typeface="Arial" panose="020B0604020202020204"/>
                <a:ea typeface="Arial" panose="020B0604020202020204"/>
                <a:cs typeface="Arial" panose="020B0604020202020204"/>
              </a:rPr>
              <a:t>1</a:t>
            </a:r>
            <a:r>
              <a:rPr sz="2500" b="1" kern="0" spc="-130" dirty="0">
                <a:solidFill>
                  <a:srgbClr val="0B8A64">
                    <a:alpha val="100000"/>
                  </a:srgbClr>
                </a:solidFill>
                <a:latin typeface="Arial" panose="020B0604020202020204"/>
                <a:ea typeface="Arial" panose="020B0604020202020204"/>
                <a:cs typeface="Arial" panose="020B0604020202020204"/>
              </a:rPr>
              <a:t>00</a:t>
            </a:r>
            <a:r>
              <a:rPr sz="2500" b="1" kern="0" spc="-120" dirty="0">
                <a:solidFill>
                  <a:srgbClr val="0B8A64">
                    <a:alpha val="100000"/>
                  </a:srgbClr>
                </a:solidFill>
                <a:latin typeface="Arial" panose="020B0604020202020204"/>
                <a:ea typeface="Arial" panose="020B0604020202020204"/>
                <a:cs typeface="Arial" panose="020B0604020202020204"/>
              </a:rPr>
              <a:t>%</a:t>
            </a:r>
            <a:endParaRPr sz="2500" dirty="0">
              <a:latin typeface="Arial" panose="020B0604020202020204"/>
              <a:ea typeface="Arial" panose="020B0604020202020204"/>
              <a:cs typeface="Arial" panose="020B0604020202020204"/>
            </a:endParaRPr>
          </a:p>
        </p:txBody>
      </p:sp>
      <p:sp>
        <p:nvSpPr>
          <p:cNvPr id="758" name="textbox 758"/>
          <p:cNvSpPr/>
          <p:nvPr/>
        </p:nvSpPr>
        <p:spPr>
          <a:xfrm>
            <a:off x="10866679" y="3075810"/>
            <a:ext cx="482600" cy="41592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algn="r" rtl="0" eaLnBrk="0">
              <a:lnSpc>
                <a:spcPct val="95000"/>
              </a:lnSpc>
            </a:pPr>
            <a:r>
              <a:rPr lang="en-US" sz="2700" b="1" kern="0" spc="-190" dirty="0">
                <a:solidFill>
                  <a:srgbClr val="0B8A64">
                    <a:alpha val="100000"/>
                  </a:srgbClr>
                </a:solidFill>
                <a:latin typeface="Arial" panose="020B0604020202020204"/>
                <a:ea typeface="Arial" panose="020B0604020202020204"/>
                <a:cs typeface="Arial" panose="020B0604020202020204"/>
              </a:rPr>
              <a:t>2</a:t>
            </a:r>
            <a:r>
              <a:rPr sz="2700" b="1" kern="0" spc="-130" dirty="0">
                <a:solidFill>
                  <a:srgbClr val="0B8A64">
                    <a:alpha val="100000"/>
                  </a:srgbClr>
                </a:solidFill>
                <a:latin typeface="Arial" panose="020B0604020202020204"/>
                <a:ea typeface="Arial" panose="020B0604020202020204"/>
                <a:cs typeface="Arial" panose="020B0604020202020204"/>
              </a:rPr>
              <a:t>%</a:t>
            </a:r>
            <a:endParaRPr sz="2700" dirty="0">
              <a:latin typeface="Arial" panose="020B0604020202020204"/>
              <a:ea typeface="Arial" panose="020B0604020202020204"/>
              <a:cs typeface="Arial" panose="020B0604020202020204"/>
            </a:endParaRPr>
          </a:p>
        </p:txBody>
      </p:sp>
      <p:pic>
        <p:nvPicPr>
          <p:cNvPr id="760" name="picture 760"/>
          <p:cNvPicPr>
            <a:picLocks noChangeAspect="1"/>
          </p:cNvPicPr>
          <p:nvPr/>
        </p:nvPicPr>
        <p:blipFill>
          <a:blip r:embed="rId6"/>
          <a:stretch>
            <a:fillRect/>
          </a:stretch>
        </p:blipFill>
        <p:spPr>
          <a:xfrm rot="21600000">
            <a:off x="11647095" y="3081598"/>
            <a:ext cx="413804" cy="413804"/>
          </a:xfrm>
          <a:prstGeom prst="rect">
            <a:avLst/>
          </a:prstGeom>
        </p:spPr>
      </p:pic>
      <p:pic>
        <p:nvPicPr>
          <p:cNvPr id="762" name="picture 762"/>
          <p:cNvPicPr>
            <a:picLocks noChangeAspect="1"/>
          </p:cNvPicPr>
          <p:nvPr/>
        </p:nvPicPr>
        <p:blipFill>
          <a:blip r:embed="rId7"/>
          <a:stretch>
            <a:fillRect/>
          </a:stretch>
        </p:blipFill>
        <p:spPr>
          <a:xfrm rot="21600000">
            <a:off x="13796632" y="3081598"/>
            <a:ext cx="413804" cy="413804"/>
          </a:xfrm>
          <a:prstGeom prst="rect">
            <a:avLst/>
          </a:prstGeom>
        </p:spPr>
      </p:pic>
      <p:sp>
        <p:nvSpPr>
          <p:cNvPr id="764" name="textbox 764"/>
          <p:cNvSpPr/>
          <p:nvPr/>
        </p:nvSpPr>
        <p:spPr>
          <a:xfrm>
            <a:off x="8615322" y="2788698"/>
            <a:ext cx="1619250" cy="14732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9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單位營收溫室氣體排放量不超過</a:t>
            </a:r>
            <a:endParaRPr sz="900" dirty="0">
              <a:latin typeface="微软雅黑" panose="020B0503020204020204" charset="-122"/>
              <a:ea typeface="微软雅黑" panose="020B0503020204020204" charset="-122"/>
              <a:cs typeface="微软雅黑" panose="020B0503020204020204" charset="-122"/>
            </a:endParaRPr>
          </a:p>
        </p:txBody>
      </p:sp>
      <p:sp>
        <p:nvSpPr>
          <p:cNvPr id="770" name="textbox 770"/>
          <p:cNvSpPr/>
          <p:nvPr/>
        </p:nvSpPr>
        <p:spPr>
          <a:xfrm>
            <a:off x="10857972" y="2789165"/>
            <a:ext cx="893444" cy="146685"/>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8000"/>
              </a:lnSpc>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較2023年度下降</a:t>
            </a:r>
            <a:endParaRPr sz="900" dirty="0">
              <a:latin typeface="微软雅黑" panose="020B0503020204020204" charset="-122"/>
              <a:ea typeface="微软雅黑" panose="020B0503020204020204" charset="-122"/>
              <a:cs typeface="微软雅黑" panose="020B0503020204020204" charset="-122"/>
            </a:endParaRPr>
          </a:p>
        </p:txBody>
      </p:sp>
      <p:sp>
        <p:nvSpPr>
          <p:cNvPr id="772" name="textbox 772"/>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774" name="textbox 774"/>
          <p:cNvSpPr/>
          <p:nvPr/>
        </p:nvSpPr>
        <p:spPr>
          <a:xfrm>
            <a:off x="11741127" y="3170248"/>
            <a:ext cx="229870" cy="25780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88000"/>
              </a:lnSpc>
            </a:pPr>
            <a:r>
              <a:rPr sz="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基本</a:t>
            </a:r>
            <a:endParaRPr sz="800" dirty="0">
              <a:latin typeface="微软雅黑" panose="020B0503020204020204" charset="-122"/>
              <a:ea typeface="微软雅黑" panose="020B0503020204020204" charset="-122"/>
              <a:cs typeface="微软雅黑" panose="020B0503020204020204" charset="-122"/>
            </a:endParaRPr>
          </a:p>
          <a:p>
            <a:pPr marL="13335" algn="l" rtl="0" eaLnBrk="0">
              <a:lnSpc>
                <a:spcPct val="87000"/>
              </a:lnSpc>
              <a:spcBef>
                <a:spcPts val="150"/>
              </a:spcBef>
            </a:pPr>
            <a:r>
              <a:rPr sz="8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達成</a:t>
            </a:r>
            <a:endParaRPr sz="800" dirty="0">
              <a:latin typeface="微软雅黑" panose="020B0503020204020204" charset="-122"/>
              <a:ea typeface="微软雅黑" panose="020B0503020204020204" charset="-122"/>
              <a:cs typeface="微软雅黑" panose="020B0503020204020204" charset="-122"/>
            </a:endParaRPr>
          </a:p>
        </p:txBody>
      </p:sp>
      <p:sp>
        <p:nvSpPr>
          <p:cNvPr id="776" name="textbox 776"/>
          <p:cNvSpPr/>
          <p:nvPr/>
        </p:nvSpPr>
        <p:spPr>
          <a:xfrm>
            <a:off x="9758436" y="5428843"/>
            <a:ext cx="268604" cy="12763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4000"/>
              </a:lnSpc>
            </a:pPr>
            <a:r>
              <a:rPr sz="8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MWh</a:t>
            </a:r>
            <a:endParaRPr sz="800" dirty="0">
              <a:latin typeface="微软雅黑" panose="020B0503020204020204" charset="-122"/>
              <a:ea typeface="微软雅黑" panose="020B0503020204020204" charset="-122"/>
              <a:cs typeface="微软雅黑" panose="020B0503020204020204" charset="-122"/>
            </a:endParaRPr>
          </a:p>
        </p:txBody>
      </p:sp>
      <p:sp>
        <p:nvSpPr>
          <p:cNvPr id="778" name="textbox 778"/>
          <p:cNvSpPr/>
          <p:nvPr/>
        </p:nvSpPr>
        <p:spPr>
          <a:xfrm>
            <a:off x="13891491" y="3243298"/>
            <a:ext cx="224790" cy="131445"/>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達成</a:t>
            </a:r>
            <a:endParaRPr sz="800" dirty="0">
              <a:latin typeface="微软雅黑" panose="020B0503020204020204" charset="-122"/>
              <a:ea typeface="微软雅黑" panose="020B0503020204020204" charset="-122"/>
              <a:cs typeface="微软雅黑" panose="020B0503020204020204" charset="-122"/>
            </a:endParaRPr>
          </a:p>
        </p:txBody>
      </p:sp>
      <p:sp>
        <p:nvSpPr>
          <p:cNvPr id="780" name="path 780"/>
          <p:cNvSpPr/>
          <p:nvPr/>
        </p:nvSpPr>
        <p:spPr>
          <a:xfrm>
            <a:off x="12177817" y="4535573"/>
            <a:ext cx="2042985" cy="6350"/>
          </a:xfrm>
          <a:custGeom>
            <a:avLst/>
            <a:gdLst/>
            <a:ahLst/>
            <a:cxnLst/>
            <a:rect l="0" t="0" r="0" b="0"/>
            <a:pathLst>
              <a:path w="3217" h="10">
                <a:moveTo>
                  <a:pt x="3217" y="5"/>
                </a:moveTo>
                <a:lnTo>
                  <a:pt x="0" y="5"/>
                </a:lnTo>
              </a:path>
            </a:pathLst>
          </a:custGeom>
          <a:noFill/>
          <a:ln w="6350" cap="flat">
            <a:solidFill>
              <a:srgbClr val="0B8A64"/>
            </a:solidFill>
            <a:prstDash val="solid"/>
            <a:miter lim="400000"/>
          </a:ln>
        </p:spPr>
        <p:txBody>
          <a:bodyPr rtlCol="0"/>
          <a:lstStyle/>
          <a:p>
            <a:pPr algn="ctr"/>
            <a:endParaRPr lang="zh-CN" altLang="en-US"/>
          </a:p>
        </p:txBody>
      </p:sp>
      <p:sp>
        <p:nvSpPr>
          <p:cNvPr id="782" name="path 782"/>
          <p:cNvSpPr/>
          <p:nvPr/>
        </p:nvSpPr>
        <p:spPr>
          <a:xfrm>
            <a:off x="8621049" y="4535573"/>
            <a:ext cx="2042985" cy="6350"/>
          </a:xfrm>
          <a:custGeom>
            <a:avLst/>
            <a:gdLst/>
            <a:ahLst/>
            <a:cxnLst/>
            <a:rect l="0" t="0" r="0" b="0"/>
            <a:pathLst>
              <a:path w="3217" h="10">
                <a:moveTo>
                  <a:pt x="0" y="5"/>
                </a:moveTo>
                <a:lnTo>
                  <a:pt x="3217" y="5"/>
                </a:lnTo>
              </a:path>
            </a:pathLst>
          </a:custGeom>
          <a:noFill/>
          <a:ln w="6350" cap="flat">
            <a:solidFill>
              <a:srgbClr val="0B8A64"/>
            </a:solidFill>
            <a:prstDash val="solid"/>
            <a:miter lim="400000"/>
          </a:ln>
        </p:spPr>
        <p:txBody>
          <a:bodyPr rtlCol="0"/>
          <a:lstStyle/>
          <a:p>
            <a:pPr algn="ctr"/>
            <a:endParaRPr lang="zh-CN" altLang="en-US"/>
          </a:p>
        </p:txBody>
      </p:sp>
      <p:sp>
        <p:nvSpPr>
          <p:cNvPr id="784" name="path 784"/>
          <p:cNvSpPr/>
          <p:nvPr/>
        </p:nvSpPr>
        <p:spPr>
          <a:xfrm>
            <a:off x="10749599" y="2798420"/>
            <a:ext cx="6350" cy="668807"/>
          </a:xfrm>
          <a:custGeom>
            <a:avLst/>
            <a:gdLst/>
            <a:ahLst/>
            <a:cxnLst/>
            <a:rect l="0" t="0" r="0" b="0"/>
            <a:pathLst>
              <a:path w="10" h="1053">
                <a:moveTo>
                  <a:pt x="5" y="0"/>
                </a:moveTo>
                <a:lnTo>
                  <a:pt x="5" y="1053"/>
                </a:lnTo>
              </a:path>
            </a:pathLst>
          </a:custGeom>
          <a:noFill/>
          <a:ln w="6350" cap="flat">
            <a:solidFill>
              <a:srgbClr val="0B8A64"/>
            </a:solidFill>
            <a:prstDash val="solid"/>
            <a:miter lim="400000"/>
          </a:ln>
        </p:spPr>
        <p:txBody>
          <a:bodyPr rtlCol="0"/>
          <a:lstStyle/>
          <a:p>
            <a:pPr algn="ctr"/>
            <a:endParaRPr lang="zh-CN" altLang="en-US"/>
          </a:p>
        </p:txBody>
      </p:sp>
      <p:sp>
        <p:nvSpPr>
          <p:cNvPr id="786" name="path 786"/>
          <p:cNvSpPr/>
          <p:nvPr/>
        </p:nvSpPr>
        <p:spPr>
          <a:xfrm>
            <a:off x="12225417" y="2798420"/>
            <a:ext cx="6350" cy="668807"/>
          </a:xfrm>
          <a:custGeom>
            <a:avLst/>
            <a:gdLst/>
            <a:ahLst/>
            <a:cxnLst/>
            <a:rect l="0" t="0" r="0" b="0"/>
            <a:pathLst>
              <a:path w="10" h="1053">
                <a:moveTo>
                  <a:pt x="5" y="0"/>
                </a:moveTo>
                <a:lnTo>
                  <a:pt x="5" y="1053"/>
                </a:lnTo>
              </a:path>
            </a:pathLst>
          </a:custGeom>
          <a:noFill/>
          <a:ln w="6350" cap="flat">
            <a:solidFill>
              <a:srgbClr val="0B8A64"/>
            </a:solidFill>
            <a:prstDash val="solid"/>
            <a:miter lim="400000"/>
          </a:ln>
        </p:spPr>
        <p:txBody>
          <a:bodyPr rtlCol="0"/>
          <a:lstStyle/>
          <a:p>
            <a:pPr algn="ctr"/>
            <a:endParaRPr lang="zh-CN" altLang="en-US"/>
          </a:p>
        </p:txBody>
      </p:sp>
      <p:sp>
        <p:nvSpPr>
          <p:cNvPr id="788" name="path 788"/>
          <p:cNvSpPr/>
          <p:nvPr/>
        </p:nvSpPr>
        <p:spPr>
          <a:xfrm>
            <a:off x="10131674" y="4924449"/>
            <a:ext cx="6350" cy="619201"/>
          </a:xfrm>
          <a:custGeom>
            <a:avLst/>
            <a:gdLst/>
            <a:ahLst/>
            <a:cxnLst/>
            <a:rect l="0" t="0" r="0" b="0"/>
            <a:pathLst>
              <a:path w="10" h="975">
                <a:moveTo>
                  <a:pt x="5" y="0"/>
                </a:moveTo>
                <a:lnTo>
                  <a:pt x="5" y="975"/>
                </a:lnTo>
              </a:path>
            </a:pathLst>
          </a:custGeom>
          <a:noFill/>
          <a:ln w="6350" cap="flat">
            <a:solidFill>
              <a:srgbClr val="0B8A64"/>
            </a:solidFill>
            <a:prstDash val="solid"/>
            <a:miter lim="400000"/>
          </a:ln>
        </p:spPr>
        <p:txBody>
          <a:bodyPr rtlCol="0"/>
          <a:lstStyle/>
          <a:p>
            <a:pPr algn="ctr"/>
            <a:endParaRPr lang="zh-CN" altLang="en-US"/>
          </a:p>
        </p:txBody>
      </p:sp>
      <p:sp>
        <p:nvSpPr>
          <p:cNvPr id="790" name="path 790"/>
          <p:cNvSpPr/>
          <p:nvPr/>
        </p:nvSpPr>
        <p:spPr>
          <a:xfrm>
            <a:off x="12335695" y="4924449"/>
            <a:ext cx="6350" cy="619201"/>
          </a:xfrm>
          <a:custGeom>
            <a:avLst/>
            <a:gdLst/>
            <a:ahLst/>
            <a:cxnLst/>
            <a:rect l="0" t="0" r="0" b="0"/>
            <a:pathLst>
              <a:path w="10" h="975">
                <a:moveTo>
                  <a:pt x="5" y="0"/>
                </a:moveTo>
                <a:lnTo>
                  <a:pt x="5" y="975"/>
                </a:lnTo>
              </a:path>
            </a:pathLst>
          </a:custGeom>
          <a:noFill/>
          <a:ln w="6350" cap="flat">
            <a:solidFill>
              <a:srgbClr val="0B8A64"/>
            </a:solidFill>
            <a:prstDash val="solid"/>
            <a:miter lim="400000"/>
          </a:ln>
        </p:spPr>
        <p:txBody>
          <a:bodyPr rtlCol="0"/>
          <a:lstStyle/>
          <a:p>
            <a:pPr algn="ctr"/>
            <a:endParaRPr lang="zh-CN" altLang="en-US"/>
          </a:p>
        </p:txBody>
      </p:sp>
      <p:sp>
        <p:nvSpPr>
          <p:cNvPr id="792" name="path 792"/>
          <p:cNvSpPr/>
          <p:nvPr/>
        </p:nvSpPr>
        <p:spPr>
          <a:xfrm>
            <a:off x="12229962" y="1840723"/>
            <a:ext cx="6350" cy="619200"/>
          </a:xfrm>
          <a:custGeom>
            <a:avLst/>
            <a:gdLst/>
            <a:ahLst/>
            <a:cxnLst/>
            <a:rect l="0" t="0" r="0" b="0"/>
            <a:pathLst>
              <a:path w="10" h="975">
                <a:moveTo>
                  <a:pt x="5" y="0"/>
                </a:moveTo>
                <a:lnTo>
                  <a:pt x="5" y="975"/>
                </a:lnTo>
              </a:path>
            </a:pathLst>
          </a:custGeom>
          <a:noFill/>
          <a:ln w="6350" cap="flat">
            <a:solidFill>
              <a:srgbClr val="0B8A64"/>
            </a:solidFill>
            <a:prstDash val="solid"/>
            <a:miter lim="400000"/>
          </a:ln>
        </p:spPr>
        <p:txBody>
          <a:bodyPr rtlCol="0"/>
          <a:lstStyle/>
          <a:p>
            <a:pPr algn="ctr"/>
            <a:endParaRPr lang="zh-CN" altLang="en-US"/>
          </a:p>
        </p:txBody>
      </p:sp>
      <p:sp>
        <p:nvSpPr>
          <p:cNvPr id="794" name="path 794"/>
          <p:cNvSpPr/>
          <p:nvPr/>
        </p:nvSpPr>
        <p:spPr>
          <a:xfrm>
            <a:off x="10226929" y="1840723"/>
            <a:ext cx="6350" cy="619200"/>
          </a:xfrm>
          <a:custGeom>
            <a:avLst/>
            <a:gdLst/>
            <a:ahLst/>
            <a:cxnLst/>
            <a:rect l="0" t="0" r="0" b="0"/>
            <a:pathLst>
              <a:path w="10" h="975">
                <a:moveTo>
                  <a:pt x="5" y="0"/>
                </a:moveTo>
                <a:lnTo>
                  <a:pt x="5" y="975"/>
                </a:lnTo>
              </a:path>
            </a:pathLst>
          </a:custGeom>
          <a:noFill/>
          <a:ln w="6350" cap="flat">
            <a:solidFill>
              <a:srgbClr val="0B8A64"/>
            </a:solidFill>
            <a:prstDash val="solid"/>
            <a:miter lim="400000"/>
          </a:ln>
        </p:spPr>
        <p:txBody>
          <a:bodyPr rtlCol="0"/>
          <a:lstStyle/>
          <a:p>
            <a:pPr algn="ctr"/>
            <a:endParaRPr lang="zh-CN" altLang="en-US"/>
          </a:p>
        </p:txBody>
      </p:sp>
      <p:sp>
        <p:nvSpPr>
          <p:cNvPr id="796" name="path 796"/>
          <p:cNvSpPr/>
          <p:nvPr/>
        </p:nvSpPr>
        <p:spPr>
          <a:xfrm>
            <a:off x="12149239" y="4522873"/>
            <a:ext cx="31750" cy="31750"/>
          </a:xfrm>
          <a:custGeom>
            <a:avLst/>
            <a:gdLst/>
            <a:ahLst/>
            <a:cxnLst/>
            <a:rect l="0" t="0" r="0" b="0"/>
            <a:pathLst>
              <a:path w="50" h="50">
                <a:moveTo>
                  <a:pt x="25" y="45"/>
                </a:moveTo>
                <a:cubicBezTo>
                  <a:pt x="13" y="45"/>
                  <a:pt x="5" y="36"/>
                  <a:pt x="5" y="25"/>
                </a:cubicBezTo>
                <a:cubicBezTo>
                  <a:pt x="5" y="13"/>
                  <a:pt x="13" y="5"/>
                  <a:pt x="25" y="5"/>
                </a:cubicBezTo>
                <a:cubicBezTo>
                  <a:pt x="36" y="5"/>
                  <a:pt x="45" y="13"/>
                  <a:pt x="45" y="25"/>
                </a:cubicBezTo>
                <a:cubicBezTo>
                  <a:pt x="45" y="36"/>
                  <a:pt x="36" y="45"/>
                  <a:pt x="25" y="45"/>
                </a:cubicBezTo>
              </a:path>
            </a:pathLst>
          </a:custGeom>
          <a:noFill/>
          <a:ln w="6350" cap="flat">
            <a:solidFill>
              <a:srgbClr val="0B8A64"/>
            </a:solidFill>
            <a:prstDash val="solid"/>
            <a:miter lim="400000"/>
          </a:ln>
        </p:spPr>
        <p:txBody>
          <a:bodyPr rtlCol="0"/>
          <a:lstStyle/>
          <a:p>
            <a:pPr algn="ctr"/>
            <a:endParaRPr lang="zh-CN" altLang="en-US"/>
          </a:p>
        </p:txBody>
      </p:sp>
      <p:sp>
        <p:nvSpPr>
          <p:cNvPr id="798" name="path 798"/>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8"/>
          <a:stretch>
            <a:fillRect/>
          </a:stretch>
        </p:blipFill>
        <p:spPr>
          <a:xfrm>
            <a:off x="561975" y="338455"/>
            <a:ext cx="878205" cy="2501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textbox 800"/>
          <p:cNvSpPr/>
          <p:nvPr/>
        </p:nvSpPr>
        <p:spPr>
          <a:xfrm>
            <a:off x="701126" y="455299"/>
            <a:ext cx="6024879" cy="5151120"/>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algn="l" rtl="0" eaLnBrk="0">
              <a:lnSpc>
                <a:spcPct val="132000"/>
              </a:lnSpc>
            </a:pPr>
            <a:endParaRPr sz="1000" dirty="0">
              <a:latin typeface="Arial" panose="020B0604020202020204"/>
              <a:ea typeface="Arial" panose="020B0604020202020204"/>
              <a:cs typeface="Arial" panose="020B0604020202020204"/>
            </a:endParaRPr>
          </a:p>
          <a:p>
            <a:pPr algn="l" rtl="0" eaLnBrk="0">
              <a:lnSpc>
                <a:spcPct val="132000"/>
              </a:lnSpc>
            </a:pPr>
            <a:endParaRPr sz="1000" dirty="0">
              <a:latin typeface="Arial" panose="020B0604020202020204"/>
              <a:ea typeface="Arial" panose="020B0604020202020204"/>
              <a:cs typeface="Arial" panose="020B0604020202020204"/>
            </a:endParaRPr>
          </a:p>
          <a:p>
            <a:pPr marL="27940" algn="l" rtl="0" eaLnBrk="0">
              <a:lnSpc>
                <a:spcPct val="88000"/>
              </a:lnSpc>
              <a:spcBef>
                <a:spcPts val="730"/>
              </a:spcBef>
            </a:pPr>
            <a:r>
              <a:rPr sz="2400" b="1"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排放物管理</a:t>
            </a:r>
            <a:endParaRPr sz="2400" dirty="0">
              <a:latin typeface="微软雅黑" panose="020B0503020204020204" charset="-122"/>
              <a:ea typeface="微软雅黑" panose="020B0503020204020204" charset="-122"/>
              <a:cs typeface="微软雅黑" panose="020B0503020204020204" charset="-122"/>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27305" algn="l" rtl="0" eaLnBrk="0">
              <a:lnSpc>
                <a:spcPct val="150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通奥检测在環境保護方面秉承最高標準，嚴格貫徹落實《中華人民共和國大氣污染防治法》《中華人民共和國水污染防治法》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《中華人民共和國固體廢物污染環境防治法》及《排污許可管理條例》等相關法律法規要求。公司已構建起一套完善</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的</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環境保護制度體系，</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以《環境保護管理辦法》為核心，</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輔以《固體</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廢物管理辦法》《廢水廢液污染防治管理辦法》《節</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能節水管理辦法》《污染防治管理辦法》等一系列配</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套制度，形成了系統化的環境管理體系。</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25400" algn="l" rtl="0" eaLnBrk="0">
              <a:lnSpc>
                <a:spcPct val="150000"/>
              </a:lnSpc>
              <a:spcBef>
                <a:spcPts val="275"/>
              </a:spcBef>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公司制定了明確的工作規範，細化責任分工，優化操作</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流程，通過「源頭削減-</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過程管控-末端治理」的全過程控制模式，</a:t>
            </a:r>
            <a:endParaRPr sz="900" dirty="0">
              <a:latin typeface="微软雅黑" panose="020B0503020204020204" charset="-122"/>
              <a:ea typeface="微软雅黑" panose="020B0503020204020204" charset="-122"/>
              <a:cs typeface="微软雅黑" panose="020B0503020204020204" charset="-122"/>
            </a:endParaRPr>
          </a:p>
          <a:p>
            <a:pPr marL="22860" indent="1270" algn="l" rtl="0" eaLnBrk="0">
              <a:lnSpc>
                <a:spcPct val="150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有效推進各項污染防治措施的落實。公司對各類排放物的嚴格管控，從產生、收集</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到處理的各個環節均實施規範化管理，</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確保污染物排放全面達標。</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25400" algn="l" rtl="0" eaLnBrk="0">
              <a:lnSpc>
                <a:spcPct val="88000"/>
              </a:lnSpc>
              <a:spcBef>
                <a:spcPts val="540"/>
              </a:spcBef>
            </a:pPr>
            <a:r>
              <a:rPr sz="1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廢氣管理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4000"/>
              </a:lnSpc>
            </a:pPr>
            <a:endParaRPr sz="1000" dirty="0">
              <a:latin typeface="Arial" panose="020B0604020202020204"/>
              <a:ea typeface="Arial" panose="020B0604020202020204"/>
              <a:cs typeface="Arial" panose="020B0604020202020204"/>
            </a:endParaRPr>
          </a:p>
          <a:p>
            <a:pPr marL="25400" algn="l" rtl="0" eaLnBrk="0">
              <a:lnSpc>
                <a:spcPct val="78000"/>
              </a:lnSpc>
              <a:spcBef>
                <a:spcPts val="28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公司在業務運營過程中嚴格遵循所處國家和地區的大氣環保法律法規及相關規範性文件要求，秉持綠色</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發展原則，對各</a:t>
            </a:r>
            <a:endParaRPr sz="900" dirty="0">
              <a:latin typeface="微软雅黑" panose="020B0503020204020204" charset="-122"/>
              <a:ea typeface="微软雅黑" panose="020B0503020204020204" charset="-122"/>
              <a:cs typeface="微软雅黑" panose="020B0503020204020204" charset="-122"/>
            </a:endParaRPr>
          </a:p>
          <a:p>
            <a:pPr marL="23495" algn="l" rtl="0" eaLnBrk="0">
              <a:lnSpc>
                <a:spcPts val="179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業務環節的廢氣排放進行嚴格管控。</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24130" algn="l" rtl="0" eaLnBrk="0">
              <a:lnSpc>
                <a:spcPct val="87000"/>
              </a:lnSpc>
              <a:spcBef>
                <a:spcPts val="28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我們的主要空氣污染物包括甲烷（CH</a:t>
            </a:r>
            <a:r>
              <a:rPr sz="800" kern="0" spc="-10" baseline="-20000" dirty="0">
                <a:solidFill>
                  <a:srgbClr val="595757">
                    <a:alpha val="100000"/>
                  </a:srgbClr>
                </a:solidFill>
                <a:latin typeface="微软雅黑" panose="020B0503020204020204" charset="-122"/>
                <a:ea typeface="微软雅黑" panose="020B0503020204020204" charset="-122"/>
                <a:cs typeface="微软雅黑" panose="020B0503020204020204" charset="-122"/>
              </a:rPr>
              <a:t>4</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）、氮氧化物（NO</a:t>
            </a:r>
            <a:r>
              <a:rPr sz="800" kern="0" spc="-10" baseline="-20000" dirty="0">
                <a:solidFill>
                  <a:srgbClr val="595757">
                    <a:alpha val="100000"/>
                  </a:srgbClr>
                </a:solidFill>
                <a:latin typeface="微软雅黑" panose="020B0503020204020204" charset="-122"/>
                <a:ea typeface="微软雅黑" panose="020B0503020204020204" charset="-122"/>
                <a:cs typeface="微软雅黑" panose="020B0503020204020204" charset="-122"/>
              </a:rPr>
              <a:t>X</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）和硫氧化物（SO</a:t>
            </a:r>
            <a:r>
              <a:rPr sz="800" kern="0" spc="-10" baseline="-20000" dirty="0">
                <a:solidFill>
                  <a:srgbClr val="595757">
                    <a:alpha val="100000"/>
                  </a:srgbClr>
                </a:solidFill>
                <a:latin typeface="微软雅黑" panose="020B0503020204020204" charset="-122"/>
                <a:ea typeface="微软雅黑" panose="020B0503020204020204" charset="-122"/>
                <a:cs typeface="微软雅黑" panose="020B0503020204020204" charset="-122"/>
              </a:rPr>
              <a:t>X</a:t>
            </a:r>
            <a:r>
              <a:rPr sz="9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r>
              <a:rPr sz="9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這些</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污染物主要源于鑽井及增產作業</a:t>
            </a:r>
            <a:endParaRPr sz="900" dirty="0">
              <a:latin typeface="微软雅黑" panose="020B0503020204020204" charset="-122"/>
              <a:ea typeface="微软雅黑" panose="020B0503020204020204" charset="-122"/>
              <a:cs typeface="微软雅黑" panose="020B0503020204020204" charset="-122"/>
            </a:endParaRPr>
          </a:p>
          <a:p>
            <a:pPr marL="24765" indent="5715" algn="l" rtl="0" eaLnBrk="0">
              <a:lnSpc>
                <a:spcPct val="167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中使用的燃油設備；此外，顆粒物排放則主要來自施工現場揚塵及交通運輸活動。為切</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實減少各項業務活動中產生的大</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氣污染物排放，公司採取了一系列嚴格的廢氣控制措施。</a:t>
            </a:r>
            <a:endParaRPr sz="900" dirty="0">
              <a:latin typeface="微软雅黑" panose="020B0503020204020204" charset="-122"/>
              <a:ea typeface="微软雅黑" panose="020B0503020204020204" charset="-122"/>
              <a:cs typeface="微软雅黑" panose="020B0503020204020204" charset="-122"/>
            </a:endParaRPr>
          </a:p>
        </p:txBody>
      </p:sp>
      <p:grpSp>
        <p:nvGrpSpPr>
          <p:cNvPr id="20" name="group 20"/>
          <p:cNvGrpSpPr/>
          <p:nvPr/>
        </p:nvGrpSpPr>
        <p:grpSpPr>
          <a:xfrm rot="21600000">
            <a:off x="719999" y="5898219"/>
            <a:ext cx="5939999" cy="3641781"/>
            <a:chOff x="0" y="0"/>
            <a:chExt cx="5939999" cy="3641781"/>
          </a:xfrm>
        </p:grpSpPr>
        <p:sp>
          <p:nvSpPr>
            <p:cNvPr id="804" name="rect 804"/>
            <p:cNvSpPr/>
            <p:nvPr/>
          </p:nvSpPr>
          <p:spPr>
            <a:xfrm>
              <a:off x="316439" y="182758"/>
              <a:ext cx="5623559" cy="3459022"/>
            </a:xfrm>
            <a:prstGeom prst="rect">
              <a:avLst/>
            </a:prstGeom>
            <a:solidFill>
              <a:srgbClr val="F2F6F3">
                <a:alpha val="100000"/>
              </a:srgbClr>
            </a:solidFill>
            <a:ln w="0" cap="flat">
              <a:noFill/>
              <a:prstDash val="solid"/>
              <a:miter lim="0"/>
            </a:ln>
          </p:spPr>
          <p:txBody>
            <a:bodyPr rtlCol="0"/>
            <a:lstStyle/>
            <a:p>
              <a:pPr algn="ctr"/>
              <a:endParaRPr lang="zh-CN" altLang="en-US"/>
            </a:p>
          </p:txBody>
        </p:sp>
        <p:sp>
          <p:nvSpPr>
            <p:cNvPr id="806" name="textbox 806"/>
            <p:cNvSpPr/>
            <p:nvPr/>
          </p:nvSpPr>
          <p:spPr>
            <a:xfrm>
              <a:off x="77297" y="662059"/>
              <a:ext cx="4747895" cy="273177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417830" algn="l" rtl="0" eaLnBrk="0">
                <a:lnSpc>
                  <a:spcPct val="88000"/>
                </a:lnSpc>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堅持源頭治理理念，通過多措並舉有效</a:t>
              </a:r>
              <a:r>
                <a:rPr sz="9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減少廢氣污染物排放：</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marL="12700" algn="l" rtl="0" eaLnBrk="0">
                <a:lnSpc>
                  <a:spcPct val="88000"/>
                </a:lnSpc>
                <a:spcBef>
                  <a:spcPts val="280"/>
                </a:spcBef>
              </a:pPr>
              <a:r>
                <a:rPr sz="700" kern="0" spc="30" dirty="0">
                  <a:solidFill>
                    <a:srgbClr val="0B8A64">
                      <a:alpha val="100000"/>
                    </a:srgbClr>
                  </a:solidFill>
                  <a:latin typeface="Arial" panose="020B0604020202020204"/>
                  <a:ea typeface="Arial" panose="020B0604020202020204"/>
                  <a:cs typeface="Arial" panose="020B0604020202020204"/>
                </a:rPr>
                <a:t>——O</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優選環保材</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料，採用低揮發性環保塗料和其他</a:t>
              </a:r>
              <a:endParaRPr sz="900" dirty="0">
                <a:latin typeface="微软雅黑" panose="020B0503020204020204" charset="-122"/>
                <a:ea typeface="微软雅黑" panose="020B0503020204020204" charset="-122"/>
                <a:cs typeface="微软雅黑" panose="020B0503020204020204" charset="-122"/>
              </a:endParaRPr>
            </a:p>
            <a:p>
              <a:pPr marL="415925" algn="l" rtl="0" eaLnBrk="0">
                <a:lnSpc>
                  <a:spcPct val="88000"/>
                </a:lnSpc>
                <a:spcBef>
                  <a:spcPts val="86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環保型施工材料，從材料選用環節減少有害物</a:t>
              </a:r>
              <a:endParaRPr sz="900" dirty="0">
                <a:latin typeface="微软雅黑" panose="020B0503020204020204" charset="-122"/>
                <a:ea typeface="微软雅黑" panose="020B0503020204020204" charset="-122"/>
                <a:cs typeface="微软雅黑" panose="020B0503020204020204" charset="-122"/>
              </a:endParaRPr>
            </a:p>
            <a:p>
              <a:pPr marL="418465" algn="l" rtl="0" eaLnBrk="0">
                <a:lnSpc>
                  <a:spcPct val="94000"/>
                </a:lnSpc>
                <a:spcBef>
                  <a:spcPts val="850"/>
                </a:spcBef>
              </a:pPr>
              <a:r>
                <a:rPr sz="8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質釋放；</a:t>
              </a:r>
              <a:endParaRPr sz="800" dirty="0">
                <a:latin typeface="微软雅黑" panose="020B0503020204020204" charset="-122"/>
                <a:ea typeface="微软雅黑" panose="020B0503020204020204" charset="-122"/>
                <a:cs typeface="微软雅黑" panose="020B0503020204020204" charset="-122"/>
              </a:endParaRPr>
            </a:p>
            <a:p>
              <a:pPr algn="l" rtl="0" eaLnBrk="0">
                <a:lnSpc>
                  <a:spcPct val="146000"/>
                </a:lnSpc>
              </a:pPr>
              <a:endParaRPr sz="1000" dirty="0">
                <a:latin typeface="Arial" panose="020B0604020202020204"/>
                <a:ea typeface="Arial" panose="020B0604020202020204"/>
                <a:cs typeface="Arial" panose="020B0604020202020204"/>
              </a:endParaRPr>
            </a:p>
            <a:p>
              <a:pPr marL="12700" algn="l" rtl="0" eaLnBrk="0">
                <a:lnSpc>
                  <a:spcPct val="88000"/>
                </a:lnSpc>
                <a:spcBef>
                  <a:spcPts val="275"/>
                </a:spcBef>
              </a:pPr>
              <a:r>
                <a:rPr sz="700" kern="0" spc="20" dirty="0">
                  <a:solidFill>
                    <a:srgbClr val="0B8A64">
                      <a:alpha val="100000"/>
                    </a:srgbClr>
                  </a:solidFill>
                  <a:latin typeface="Arial" panose="020B0604020202020204"/>
                  <a:ea typeface="Arial" panose="020B0604020202020204"/>
                  <a:cs typeface="Arial" panose="020B0604020202020204"/>
                </a:rPr>
                <a:t>——O</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加大設備更新力度，淘汰落後產能，對現</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有生</a:t>
              </a:r>
              <a:endParaRPr sz="900" dirty="0">
                <a:latin typeface="微软雅黑" panose="020B0503020204020204" charset="-122"/>
                <a:ea typeface="微软雅黑" panose="020B0503020204020204" charset="-122"/>
                <a:cs typeface="微软雅黑" panose="020B0503020204020204" charset="-122"/>
              </a:endParaRPr>
            </a:p>
            <a:p>
              <a:pPr marL="416560" algn="l" rtl="0" eaLnBrk="0">
                <a:lnSpc>
                  <a:spcPct val="88000"/>
                </a:lnSpc>
                <a:spcBef>
                  <a:spcPts val="85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產設備進行升級改造，提升設備能效水平，減</a:t>
              </a:r>
              <a:endParaRPr sz="900" dirty="0">
                <a:latin typeface="微软雅黑" panose="020B0503020204020204" charset="-122"/>
                <a:ea typeface="微软雅黑" panose="020B0503020204020204" charset="-122"/>
                <a:cs typeface="微软雅黑" panose="020B0503020204020204" charset="-122"/>
              </a:endParaRPr>
            </a:p>
            <a:p>
              <a:pPr marL="416560" algn="l" rtl="0" eaLnBrk="0">
                <a:lnSpc>
                  <a:spcPct val="87000"/>
                </a:lnSpc>
                <a:spcBef>
                  <a:spcPts val="855"/>
                </a:spcBef>
              </a:pPr>
              <a:r>
                <a:rPr sz="900" kern="0" spc="-80" dirty="0">
                  <a:solidFill>
                    <a:srgbClr val="595757">
                      <a:alpha val="100000"/>
                    </a:srgbClr>
                  </a:solidFill>
                  <a:latin typeface="微软雅黑" panose="020B0503020204020204" charset="-122"/>
                  <a:ea typeface="微软雅黑" panose="020B0503020204020204" charset="-122"/>
                  <a:cs typeface="微软雅黑" panose="020B0503020204020204" charset="-122"/>
                </a:rPr>
                <a:t>少污染物產生量；</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38000"/>
                </a:lnSpc>
              </a:pPr>
              <a:endParaRPr sz="1000" dirty="0">
                <a:latin typeface="Arial" panose="020B0604020202020204"/>
                <a:ea typeface="Arial" panose="020B0604020202020204"/>
                <a:cs typeface="Arial" panose="020B0604020202020204"/>
              </a:endParaRPr>
            </a:p>
            <a:p>
              <a:pPr marL="12700" algn="l" rtl="0" eaLnBrk="0">
                <a:lnSpc>
                  <a:spcPct val="90000"/>
                </a:lnSpc>
                <a:spcBef>
                  <a:spcPts val="335"/>
                </a:spcBef>
              </a:pPr>
              <a:r>
                <a:rPr sz="1100" kern="0" spc="20" dirty="0">
                  <a:solidFill>
                    <a:srgbClr val="158F6A">
                      <a:alpha val="100000"/>
                    </a:srgbClr>
                  </a:solidFill>
                  <a:latin typeface="Arial" panose="020B0604020202020204"/>
                  <a:ea typeface="Arial" panose="020B0604020202020204"/>
                  <a:cs typeface="Arial" panose="020B0604020202020204"/>
                </a:rPr>
                <a:t>—O</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持續優化生產工藝，引入先進工藝技術，改進</a:t>
              </a:r>
              <a:endParaRPr sz="900" dirty="0">
                <a:latin typeface="微软雅黑" panose="020B0503020204020204" charset="-122"/>
                <a:ea typeface="微软雅黑" panose="020B0503020204020204" charset="-122"/>
                <a:cs typeface="微软雅黑" panose="020B0503020204020204" charset="-122"/>
              </a:endParaRPr>
            </a:p>
            <a:p>
              <a:pPr marL="417195" algn="l" rtl="0" eaLnBrk="0">
                <a:lnSpc>
                  <a:spcPct val="70000"/>
                </a:lnSpc>
                <a:spcBef>
                  <a:spcPts val="61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操作流程，提高資源利用率，進一步從源頭減</a:t>
              </a:r>
              <a:endParaRPr sz="900" dirty="0">
                <a:latin typeface="微软雅黑" panose="020B0503020204020204" charset="-122"/>
                <a:ea typeface="微软雅黑" panose="020B0503020204020204" charset="-122"/>
                <a:cs typeface="微软雅黑" panose="020B0503020204020204" charset="-122"/>
              </a:endParaRPr>
            </a:p>
            <a:p>
              <a:pPr algn="r" rtl="0" eaLnBrk="0">
                <a:lnSpc>
                  <a:spcPct val="88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廢氣處理設施</a:t>
              </a:r>
              <a:endParaRPr sz="900" dirty="0">
                <a:latin typeface="微软雅黑" panose="020B0503020204020204" charset="-122"/>
                <a:ea typeface="微软雅黑" panose="020B0503020204020204" charset="-122"/>
                <a:cs typeface="微软雅黑" panose="020B0503020204020204" charset="-122"/>
              </a:endParaRPr>
            </a:p>
            <a:p>
              <a:pPr marL="416560" algn="l" rtl="0" eaLnBrk="0">
                <a:lnSpc>
                  <a:spcPct val="88000"/>
                </a:lnSpc>
                <a:spcBef>
                  <a:spcPts val="85"/>
                </a:spcBef>
              </a:pPr>
              <a:r>
                <a:rPr sz="900" kern="0" spc="-80" dirty="0">
                  <a:solidFill>
                    <a:srgbClr val="595757">
                      <a:alpha val="100000"/>
                    </a:srgbClr>
                  </a:solidFill>
                  <a:latin typeface="微软雅黑" panose="020B0503020204020204" charset="-122"/>
                  <a:ea typeface="微软雅黑" panose="020B0503020204020204" charset="-122"/>
                  <a:cs typeface="微软雅黑" panose="020B0503020204020204" charset="-122"/>
                </a:rPr>
                <a:t>少污染物的產生。</a:t>
              </a:r>
              <a:endParaRPr sz="900" dirty="0">
                <a:latin typeface="微软雅黑" panose="020B0503020204020204" charset="-122"/>
                <a:ea typeface="微软雅黑" panose="020B0503020204020204" charset="-122"/>
                <a:cs typeface="微软雅黑" panose="020B0503020204020204" charset="-122"/>
              </a:endParaRPr>
            </a:p>
          </p:txBody>
        </p:sp>
        <p:pic>
          <p:nvPicPr>
            <p:cNvPr id="808" name="picture 808"/>
            <p:cNvPicPr>
              <a:picLocks noChangeAspect="1"/>
            </p:cNvPicPr>
            <p:nvPr/>
          </p:nvPicPr>
          <p:blipFill>
            <a:blip r:embed="rId1"/>
            <a:stretch>
              <a:fillRect/>
            </a:stretch>
          </p:blipFill>
          <p:spPr>
            <a:xfrm rot="21600000">
              <a:off x="3180817" y="1147232"/>
              <a:ext cx="2577477" cy="1874984"/>
            </a:xfrm>
            <a:prstGeom prst="rect">
              <a:avLst/>
            </a:prstGeom>
          </p:spPr>
        </p:pic>
        <p:pic>
          <p:nvPicPr>
            <p:cNvPr id="810" name="picture 810"/>
            <p:cNvPicPr>
              <a:picLocks noChangeAspect="1"/>
            </p:cNvPicPr>
            <p:nvPr/>
          </p:nvPicPr>
          <p:blipFill>
            <a:blip r:embed="rId2"/>
            <a:stretch>
              <a:fillRect/>
            </a:stretch>
          </p:blipFill>
          <p:spPr>
            <a:xfrm rot="21600000">
              <a:off x="0" y="304803"/>
              <a:ext cx="89280" cy="68757"/>
            </a:xfrm>
            <a:prstGeom prst="rect">
              <a:avLst/>
            </a:prstGeom>
          </p:spPr>
        </p:pic>
        <p:sp>
          <p:nvSpPr>
            <p:cNvPr id="812" name="path 812"/>
            <p:cNvSpPr/>
            <p:nvPr/>
          </p:nvSpPr>
          <p:spPr>
            <a:xfrm>
              <a:off x="85972" y="182759"/>
              <a:ext cx="6350" cy="3459022"/>
            </a:xfrm>
            <a:custGeom>
              <a:avLst/>
              <a:gdLst/>
              <a:ahLst/>
              <a:cxnLst/>
              <a:rect l="0" t="0" r="0" b="0"/>
              <a:pathLst>
                <a:path w="10" h="5447">
                  <a:moveTo>
                    <a:pt x="5" y="0"/>
                  </a:moveTo>
                  <a:lnTo>
                    <a:pt x="5" y="5447"/>
                  </a:lnTo>
                </a:path>
              </a:pathLst>
            </a:custGeom>
            <a:noFill/>
            <a:ln w="6350" cap="flat">
              <a:solidFill>
                <a:srgbClr val="0B8A64"/>
              </a:solidFill>
              <a:prstDash val="solid"/>
              <a:miter lim="1000000"/>
            </a:ln>
          </p:spPr>
          <p:txBody>
            <a:bodyPr rtlCol="0"/>
            <a:lstStyle/>
            <a:p>
              <a:pPr algn="ctr"/>
              <a:endParaRPr lang="zh-CN" altLang="en-US"/>
            </a:p>
          </p:txBody>
        </p:sp>
        <p:sp>
          <p:nvSpPr>
            <p:cNvPr id="814" name="rect 814"/>
            <p:cNvSpPr/>
            <p:nvPr/>
          </p:nvSpPr>
          <p:spPr>
            <a:xfrm>
              <a:off x="0" y="0"/>
              <a:ext cx="1429194" cy="304800"/>
            </a:xfrm>
            <a:prstGeom prst="rect">
              <a:avLst/>
            </a:prstGeom>
            <a:solidFill>
              <a:srgbClr val="0B8A64">
                <a:alpha val="100000"/>
              </a:srgbClr>
            </a:solidFill>
            <a:ln w="0" cap="flat">
              <a:noFill/>
              <a:prstDash val="solid"/>
              <a:miter lim="0"/>
            </a:ln>
          </p:spPr>
          <p:txBody>
            <a:bodyPr rtlCol="0"/>
            <a:lstStyle/>
            <a:p>
              <a:pPr algn="ctr"/>
              <a:endParaRPr lang="zh-CN" altLang="en-US"/>
            </a:p>
          </p:txBody>
        </p:sp>
      </p:grpSp>
      <p:sp>
        <p:nvSpPr>
          <p:cNvPr id="816" name="rect 816"/>
          <p:cNvSpPr/>
          <p:nvPr/>
        </p:nvSpPr>
        <p:spPr>
          <a:xfrm>
            <a:off x="8688465" y="5960761"/>
            <a:ext cx="5711532" cy="3579240"/>
          </a:xfrm>
          <a:prstGeom prst="rect">
            <a:avLst/>
          </a:prstGeom>
          <a:solidFill>
            <a:srgbClr val="F2F6F3">
              <a:alpha val="100000"/>
            </a:srgbClr>
          </a:solidFill>
          <a:ln w="0" cap="flat">
            <a:noFill/>
            <a:prstDash val="solid"/>
            <a:miter lim="0"/>
          </a:ln>
        </p:spPr>
        <p:txBody>
          <a:bodyPr rtlCol="0"/>
          <a:lstStyle/>
          <a:p>
            <a:pPr algn="ctr"/>
            <a:endParaRPr lang="zh-CN" altLang="en-US"/>
          </a:p>
        </p:txBody>
      </p:sp>
      <p:pic>
        <p:nvPicPr>
          <p:cNvPr id="818" name="picture 818"/>
          <p:cNvPicPr>
            <a:picLocks noChangeAspect="1"/>
          </p:cNvPicPr>
          <p:nvPr/>
        </p:nvPicPr>
        <p:blipFill>
          <a:blip r:embed="rId3"/>
          <a:stretch>
            <a:fillRect/>
          </a:stretch>
        </p:blipFill>
        <p:spPr>
          <a:xfrm rot="21600000">
            <a:off x="8459999" y="6082801"/>
            <a:ext cx="89281" cy="68757"/>
          </a:xfrm>
          <a:prstGeom prst="rect">
            <a:avLst/>
          </a:prstGeom>
        </p:spPr>
      </p:pic>
      <p:sp>
        <p:nvSpPr>
          <p:cNvPr id="820" name="textbox 820"/>
          <p:cNvSpPr/>
          <p:nvPr/>
        </p:nvSpPr>
        <p:spPr>
          <a:xfrm>
            <a:off x="8537299" y="9163367"/>
            <a:ext cx="5478779" cy="17780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91000"/>
              </a:lnSpc>
            </a:pPr>
            <a:r>
              <a:rPr sz="1100" kern="0" spc="-10" dirty="0">
                <a:solidFill>
                  <a:srgbClr val="1F9370">
                    <a:alpha val="100000"/>
                  </a:srgbClr>
                </a:solidFill>
                <a:latin typeface="Arial" panose="020B0604020202020204"/>
                <a:ea typeface="Arial" panose="020B0604020202020204"/>
                <a:cs typeface="Arial" panose="020B0604020202020204"/>
              </a:rPr>
              <a:t>—O</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生物降解法：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利用微生物的新陳代謝作用，將有機廢氣轉化為無害物質，是一種環保友好的</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處理方式。</a:t>
            </a:r>
            <a:endParaRPr sz="900" dirty="0">
              <a:latin typeface="微软雅黑" panose="020B0503020204020204" charset="-122"/>
              <a:ea typeface="微软雅黑" panose="020B0503020204020204" charset="-122"/>
              <a:cs typeface="微软雅黑" panose="020B0503020204020204" charset="-122"/>
            </a:endParaRPr>
          </a:p>
        </p:txBody>
      </p:sp>
      <p:sp>
        <p:nvSpPr>
          <p:cNvPr id="822" name="path 822"/>
          <p:cNvSpPr/>
          <p:nvPr/>
        </p:nvSpPr>
        <p:spPr>
          <a:xfrm>
            <a:off x="8545974" y="5960757"/>
            <a:ext cx="6350" cy="3579240"/>
          </a:xfrm>
          <a:custGeom>
            <a:avLst/>
            <a:gdLst/>
            <a:ahLst/>
            <a:cxnLst/>
            <a:rect l="0" t="0" r="0" b="0"/>
            <a:pathLst>
              <a:path w="10" h="5636">
                <a:moveTo>
                  <a:pt x="5" y="0"/>
                </a:moveTo>
                <a:lnTo>
                  <a:pt x="5" y="5636"/>
                </a:lnTo>
              </a:path>
            </a:pathLst>
          </a:custGeom>
          <a:noFill/>
          <a:ln w="6350" cap="flat">
            <a:solidFill>
              <a:srgbClr val="0B8A64"/>
            </a:solidFill>
            <a:prstDash val="solid"/>
            <a:miter lim="1000000"/>
          </a:ln>
        </p:spPr>
        <p:txBody>
          <a:bodyPr rtlCol="0"/>
          <a:lstStyle/>
          <a:p>
            <a:pPr algn="ctr"/>
            <a:endParaRPr lang="zh-CN" altLang="en-US"/>
          </a:p>
        </p:txBody>
      </p:sp>
      <p:sp>
        <p:nvSpPr>
          <p:cNvPr id="824" name="rect 824"/>
          <p:cNvSpPr/>
          <p:nvPr/>
        </p:nvSpPr>
        <p:spPr>
          <a:xfrm>
            <a:off x="8459998" y="5777997"/>
            <a:ext cx="1429194" cy="304800"/>
          </a:xfrm>
          <a:prstGeom prst="rect">
            <a:avLst/>
          </a:prstGeom>
          <a:solidFill>
            <a:srgbClr val="0B8A64">
              <a:alpha val="100000"/>
            </a:srgbClr>
          </a:solidFill>
          <a:ln w="0" cap="flat">
            <a:noFill/>
            <a:prstDash val="solid"/>
            <a:miter lim="0"/>
          </a:ln>
        </p:spPr>
        <p:txBody>
          <a:bodyPr rtlCol="0"/>
          <a:lstStyle/>
          <a:p>
            <a:pPr algn="ctr"/>
            <a:endParaRPr lang="zh-CN" altLang="en-US"/>
          </a:p>
        </p:txBody>
      </p:sp>
      <p:sp>
        <p:nvSpPr>
          <p:cNvPr id="826" name="textbox 826"/>
          <p:cNvSpPr/>
          <p:nvPr/>
        </p:nvSpPr>
        <p:spPr>
          <a:xfrm>
            <a:off x="8533271" y="5833787"/>
            <a:ext cx="5786754" cy="3097529"/>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288925" algn="l" rtl="0" eaLnBrk="0">
              <a:lnSpc>
                <a:spcPct val="88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末端處理</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sz="1000" dirty="0">
              <a:latin typeface="Arial" panose="020B0604020202020204"/>
              <a:ea typeface="Arial" panose="020B0604020202020204"/>
              <a:cs typeface="Arial" panose="020B0604020202020204"/>
            </a:endParaRPr>
          </a:p>
          <a:p>
            <a:pPr marL="351790" algn="l" rtl="0" eaLnBrk="0">
              <a:lnSpc>
                <a:spcPct val="150000"/>
              </a:lnSpc>
              <a:spcBef>
                <a:spcPts val="280"/>
              </a:spcBef>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通奥检测高度重視廢氣污染物的綜合治理，在源頭減排、過程</a:t>
            </a:r>
            <a:r>
              <a:rPr sz="9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控制的基礎上，根據不同污染物的性質和特點，有</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針對性地引入多種先進的污染物處理方法，確保排放氣體達到甚至</a:t>
            </a:r>
            <a:r>
              <a:rPr sz="9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優於環境標準要求。我們採用的技術手段</a:t>
            </a:r>
            <a:r>
              <a:rPr sz="9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包括但不限於：</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39000"/>
              </a:lnSpc>
            </a:pPr>
            <a:endParaRPr sz="1000" dirty="0">
              <a:latin typeface="Arial" panose="020B0604020202020204"/>
              <a:ea typeface="Arial" panose="020B0604020202020204"/>
              <a:cs typeface="Arial" panose="020B0604020202020204"/>
            </a:endParaRPr>
          </a:p>
          <a:p>
            <a:pPr marL="15240" algn="l" rtl="0" eaLnBrk="0">
              <a:lnSpc>
                <a:spcPct val="95000"/>
              </a:lnSpc>
              <a:spcBef>
                <a:spcPts val="330"/>
              </a:spcBef>
            </a:pPr>
            <a:r>
              <a:rPr sz="1100" kern="0" spc="-10" dirty="0">
                <a:solidFill>
                  <a:srgbClr val="178F6B">
                    <a:alpha val="100000"/>
                  </a:srgbClr>
                </a:solidFill>
                <a:latin typeface="Arial" panose="020B0604020202020204"/>
                <a:ea typeface="Arial" panose="020B0604020202020204"/>
                <a:cs typeface="Arial" panose="020B0604020202020204"/>
              </a:rPr>
              <a:t>—O</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燃燒法：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對於可燃性有機廢氣，採用高溫燃燒方式將其轉化為二氧化碳和水，從</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而實現無害化處理；</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3000"/>
              </a:lnSpc>
            </a:pPr>
            <a:endParaRPr sz="1000" dirty="0">
              <a:latin typeface="Arial" panose="020B0604020202020204"/>
              <a:ea typeface="Arial" panose="020B0604020202020204"/>
              <a:cs typeface="Arial" panose="020B0604020202020204"/>
            </a:endParaRPr>
          </a:p>
          <a:p>
            <a:pPr marL="15240" algn="l" rtl="0" eaLnBrk="0">
              <a:lnSpc>
                <a:spcPct val="77000"/>
              </a:lnSpc>
              <a:spcBef>
                <a:spcPts val="335"/>
              </a:spcBef>
            </a:pPr>
            <a:r>
              <a:rPr sz="1100" kern="0" spc="-10" dirty="0">
                <a:solidFill>
                  <a:srgbClr val="249674">
                    <a:alpha val="100000"/>
                  </a:srgbClr>
                </a:solidFill>
                <a:latin typeface="Arial" panose="020B0604020202020204"/>
                <a:ea typeface="Arial" panose="020B0604020202020204"/>
                <a:cs typeface="Arial" panose="020B0604020202020204"/>
              </a:rPr>
              <a:t>—O</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冷凝法：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通過降溫使某些有機氣體成分冷凝分離，既減少了污染物排放，又實現了部分物質的</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回收再利用；</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31000"/>
              </a:lnSpc>
            </a:pPr>
            <a:endParaRPr sz="1000" dirty="0">
              <a:latin typeface="Arial" panose="020B0604020202020204"/>
              <a:ea typeface="Arial" panose="020B0604020202020204"/>
              <a:cs typeface="Arial" panose="020B0604020202020204"/>
            </a:endParaRPr>
          </a:p>
          <a:p>
            <a:pPr algn="r" rtl="0" eaLnBrk="0">
              <a:lnSpc>
                <a:spcPct val="91000"/>
              </a:lnSpc>
              <a:spcBef>
                <a:spcPts val="340"/>
              </a:spcBef>
            </a:pPr>
            <a:r>
              <a:rPr sz="1100" kern="0" spc="-10" dirty="0">
                <a:solidFill>
                  <a:srgbClr val="138E69">
                    <a:alpha val="100000"/>
                  </a:srgbClr>
                </a:solidFill>
                <a:latin typeface="Arial" panose="020B0604020202020204"/>
                <a:ea typeface="Arial" panose="020B0604020202020204"/>
                <a:cs typeface="Arial" panose="020B0604020202020204"/>
              </a:rPr>
              <a:t>—O</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吸附法：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利用活性炭或其</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他高性能吸附劑，有效去除廢氣中的有害物質，尤其適用於低濃度、大風量的工況；</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2700" algn="l" rtl="0" eaLnBrk="0">
              <a:lnSpc>
                <a:spcPct val="91000"/>
              </a:lnSpc>
              <a:spcBef>
                <a:spcPts val="340"/>
              </a:spcBef>
            </a:pPr>
            <a:r>
              <a:rPr sz="1100" kern="0" spc="-10" dirty="0">
                <a:solidFill>
                  <a:srgbClr val="1C926F">
                    <a:alpha val="100000"/>
                  </a:srgbClr>
                </a:solidFill>
                <a:latin typeface="Arial" panose="020B0604020202020204"/>
                <a:ea typeface="Arial" panose="020B0604020202020204"/>
                <a:cs typeface="Arial" panose="020B0604020202020204"/>
              </a:rPr>
              <a:t>—O</a:t>
            </a: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離子淨化法：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通過高壓電場作用，將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油煙顆粒帶電沉降，從而實現高效淨化；</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5240" algn="l" rtl="0" eaLnBrk="0">
              <a:lnSpc>
                <a:spcPts val="845"/>
              </a:lnSpc>
              <a:spcBef>
                <a:spcPts val="340"/>
              </a:spcBef>
            </a:pPr>
            <a:r>
              <a:rPr sz="1100" kern="0" spc="50" dirty="0">
                <a:solidFill>
                  <a:srgbClr val="1D926F">
                    <a:alpha val="100000"/>
                  </a:srgbClr>
                </a:solidFill>
                <a:latin typeface="Arial" panose="020B0604020202020204"/>
                <a:ea typeface="Arial" panose="020B0604020202020204"/>
                <a:cs typeface="Arial" panose="020B0604020202020204"/>
              </a:rPr>
              <a:t>—O</a:t>
            </a:r>
            <a:r>
              <a:rPr sz="900" kern="0" spc="50" dirty="0">
                <a:solidFill>
                  <a:srgbClr val="0B8A64">
                    <a:alpha val="100000"/>
                  </a:srgbClr>
                </a:solidFill>
                <a:latin typeface="微软雅黑" panose="020B0503020204020204" charset="-122"/>
                <a:ea typeface="微软雅黑" panose="020B0503020204020204" charset="-122"/>
                <a:cs typeface="微软雅黑" panose="020B0503020204020204" charset="-122"/>
              </a:rPr>
              <a:t>光催化氧化法：</a:t>
            </a: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借助紫外光激發催化劑活性，將有機污染物分</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解為無害的小分子物質，特別適用於處理</a:t>
            </a:r>
            <a:endParaRPr sz="900" dirty="0">
              <a:latin typeface="微软雅黑" panose="020B0503020204020204" charset="-122"/>
              <a:ea typeface="微软雅黑" panose="020B0503020204020204" charset="-122"/>
              <a:cs typeface="微软雅黑" panose="020B0503020204020204" charset="-122"/>
            </a:endParaRPr>
          </a:p>
          <a:p>
            <a:pPr marL="344170" algn="l" rtl="0" eaLnBrk="0">
              <a:lnSpc>
                <a:spcPts val="1855"/>
              </a:lnSpc>
            </a:pPr>
            <a:r>
              <a:rPr sz="8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VOCs</a:t>
            </a:r>
            <a:r>
              <a:rPr sz="8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等難處理廢氣；</a:t>
            </a:r>
            <a:endParaRPr sz="800" dirty="0">
              <a:latin typeface="微软雅黑" panose="020B0503020204020204" charset="-122"/>
              <a:ea typeface="微软雅黑" panose="020B0503020204020204" charset="-122"/>
              <a:cs typeface="微软雅黑" panose="020B0503020204020204" charset="-122"/>
            </a:endParaRPr>
          </a:p>
        </p:txBody>
      </p:sp>
      <p:grpSp>
        <p:nvGrpSpPr>
          <p:cNvPr id="22" name="group 22"/>
          <p:cNvGrpSpPr/>
          <p:nvPr/>
        </p:nvGrpSpPr>
        <p:grpSpPr>
          <a:xfrm rot="21600000">
            <a:off x="8459998" y="3315599"/>
            <a:ext cx="5940000" cy="2019202"/>
            <a:chOff x="0" y="0"/>
            <a:chExt cx="5940000" cy="2019202"/>
          </a:xfrm>
        </p:grpSpPr>
        <p:sp>
          <p:nvSpPr>
            <p:cNvPr id="828" name="rect 828"/>
            <p:cNvSpPr/>
            <p:nvPr/>
          </p:nvSpPr>
          <p:spPr>
            <a:xfrm>
              <a:off x="228467" y="182757"/>
              <a:ext cx="5711532" cy="1836445"/>
            </a:xfrm>
            <a:prstGeom prst="rect">
              <a:avLst/>
            </a:prstGeom>
            <a:solidFill>
              <a:srgbClr val="F2F6F3">
                <a:alpha val="100000"/>
              </a:srgbClr>
            </a:solidFill>
            <a:ln w="0" cap="flat">
              <a:noFill/>
              <a:prstDash val="solid"/>
              <a:miter lim="0"/>
            </a:ln>
          </p:spPr>
          <p:txBody>
            <a:bodyPr rtlCol="0"/>
            <a:lstStyle/>
            <a:p>
              <a:pPr algn="ctr"/>
              <a:endParaRPr lang="zh-CN" altLang="en-US"/>
            </a:p>
          </p:txBody>
        </p:sp>
        <p:sp>
          <p:nvSpPr>
            <p:cNvPr id="830" name="textbox 830"/>
            <p:cNvSpPr/>
            <p:nvPr/>
          </p:nvSpPr>
          <p:spPr>
            <a:xfrm>
              <a:off x="77301" y="463666"/>
              <a:ext cx="5767070" cy="1372869"/>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6000"/>
                </a:lnSpc>
              </a:pPr>
              <a:r>
                <a:rPr sz="1100" kern="0" spc="10" dirty="0">
                  <a:solidFill>
                    <a:srgbClr val="249674">
                      <a:alpha val="100000"/>
                    </a:srgbClr>
                  </a:solidFill>
                  <a:latin typeface="Arial" panose="020B0604020202020204"/>
                  <a:ea typeface="Arial" panose="020B0604020202020204"/>
                  <a:cs typeface="Arial" panose="020B0604020202020204"/>
                </a:rPr>
                <a:t>—O</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採用節能環保型柴油動力系列設備，在保證正常生產的前提下，合理安排、控制</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柴油機、空壓機、發電機組</a:t>
              </a:r>
              <a:endParaRPr sz="900" dirty="0">
                <a:latin typeface="微软雅黑" panose="020B0503020204020204" charset="-122"/>
                <a:ea typeface="微软雅黑" panose="020B0503020204020204" charset="-122"/>
                <a:cs typeface="微软雅黑" panose="020B0503020204020204" charset="-122"/>
              </a:endParaRPr>
            </a:p>
            <a:p>
              <a:pPr marL="351155" algn="l" rtl="0" eaLnBrk="0">
                <a:lnSpc>
                  <a:spcPct val="88000"/>
                </a:lnSpc>
                <a:spcBef>
                  <a:spcPts val="66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的運轉時間，減低油</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耗，並減少機組的磨損和保養費用，減少廢氣排放，減少空氣污染；</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38000"/>
                </a:lnSpc>
              </a:pPr>
              <a:endParaRPr sz="1000" dirty="0">
                <a:latin typeface="Arial" panose="020B0604020202020204"/>
                <a:ea typeface="Arial" panose="020B0604020202020204"/>
                <a:cs typeface="Arial" panose="020B0604020202020204"/>
              </a:endParaRPr>
            </a:p>
            <a:p>
              <a:pPr marL="12700" algn="l" rtl="0" eaLnBrk="0">
                <a:lnSpc>
                  <a:spcPct val="70000"/>
                </a:lnSpc>
                <a:spcBef>
                  <a:spcPts val="335"/>
                </a:spcBef>
              </a:pPr>
              <a:r>
                <a:rPr sz="1100" kern="0" spc="10" dirty="0">
                  <a:solidFill>
                    <a:srgbClr val="1D926F">
                      <a:alpha val="100000"/>
                    </a:srgbClr>
                  </a:solidFill>
                  <a:latin typeface="Arial" panose="020B0604020202020204"/>
                  <a:ea typeface="Arial" panose="020B0604020202020204"/>
                  <a:cs typeface="Arial" panose="020B0604020202020204"/>
                </a:rPr>
                <a:t>—O</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明確各生產單位/部門管理自身廢氣排放的義務，</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要求所有廢氣產生的裝置必須安裝與之相匹配工藝先進的</a:t>
              </a:r>
              <a:endParaRPr sz="900" dirty="0">
                <a:latin typeface="微软雅黑" panose="020B0503020204020204" charset="-122"/>
                <a:ea typeface="微软雅黑" panose="020B0503020204020204" charset="-122"/>
                <a:cs typeface="微软雅黑" panose="020B0503020204020204" charset="-122"/>
              </a:endParaRPr>
            </a:p>
            <a:p>
              <a:pPr marL="349885" algn="l" rtl="0" eaLnBrk="0">
                <a:lnSpc>
                  <a:spcPts val="1775"/>
                </a:lnSpc>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吸收設施，使尾氣達標排放；</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41000"/>
                </a:lnSpc>
              </a:pPr>
              <a:endParaRPr sz="1000" dirty="0">
                <a:latin typeface="Arial" panose="020B0604020202020204"/>
                <a:ea typeface="Arial" panose="020B0604020202020204"/>
                <a:cs typeface="Arial" panose="020B0604020202020204"/>
              </a:endParaRPr>
            </a:p>
            <a:p>
              <a:pPr algn="l" rtl="0" eaLnBrk="0">
                <a:lnSpc>
                  <a:spcPct val="141000"/>
                </a:lnSpc>
              </a:pPr>
              <a:endParaRPr sz="200" dirty="0">
                <a:latin typeface="Arial" panose="020B0604020202020204"/>
                <a:ea typeface="Arial" panose="020B0604020202020204"/>
                <a:cs typeface="Arial" panose="020B0604020202020204"/>
              </a:endParaRPr>
            </a:p>
            <a:p>
              <a:pPr marL="12700" algn="l" rtl="0" eaLnBrk="0">
                <a:lnSpc>
                  <a:spcPct val="86000"/>
                </a:lnSpc>
                <a:spcBef>
                  <a:spcPts val="0"/>
                </a:spcBef>
              </a:pPr>
              <a:r>
                <a:rPr sz="1100" kern="0" spc="-20" dirty="0">
                  <a:solidFill>
                    <a:srgbClr val="1B916E">
                      <a:alpha val="100000"/>
                    </a:srgbClr>
                  </a:solidFill>
                  <a:latin typeface="Arial" panose="020B0604020202020204"/>
                  <a:ea typeface="Arial" panose="020B0604020202020204"/>
                  <a:cs typeface="Arial" panose="020B0604020202020204"/>
                </a:rPr>
                <a:t>—O</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施工場地硬化、增加灑水次數，減少施工現場</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揚塵。</a:t>
              </a:r>
              <a:endParaRPr sz="900" dirty="0">
                <a:latin typeface="微软雅黑" panose="020B0503020204020204" charset="-122"/>
                <a:ea typeface="微软雅黑" panose="020B0503020204020204" charset="-122"/>
                <a:cs typeface="微软雅黑" panose="020B0503020204020204" charset="-122"/>
              </a:endParaRPr>
            </a:p>
          </p:txBody>
        </p:sp>
        <p:pic>
          <p:nvPicPr>
            <p:cNvPr id="832" name="picture 832"/>
            <p:cNvPicPr>
              <a:picLocks noChangeAspect="1"/>
            </p:cNvPicPr>
            <p:nvPr/>
          </p:nvPicPr>
          <p:blipFill>
            <a:blip r:embed="rId4"/>
            <a:stretch>
              <a:fillRect/>
            </a:stretch>
          </p:blipFill>
          <p:spPr>
            <a:xfrm rot="21600000">
              <a:off x="1" y="304800"/>
              <a:ext cx="89281" cy="68757"/>
            </a:xfrm>
            <a:prstGeom prst="rect">
              <a:avLst/>
            </a:prstGeom>
          </p:spPr>
        </p:pic>
        <p:sp>
          <p:nvSpPr>
            <p:cNvPr id="834" name="path 834"/>
            <p:cNvSpPr/>
            <p:nvPr/>
          </p:nvSpPr>
          <p:spPr>
            <a:xfrm>
              <a:off x="85976" y="182754"/>
              <a:ext cx="6350" cy="1836445"/>
            </a:xfrm>
            <a:custGeom>
              <a:avLst/>
              <a:gdLst/>
              <a:ahLst/>
              <a:cxnLst/>
              <a:rect l="0" t="0" r="0" b="0"/>
              <a:pathLst>
                <a:path w="10" h="2892">
                  <a:moveTo>
                    <a:pt x="5" y="0"/>
                  </a:moveTo>
                  <a:lnTo>
                    <a:pt x="5" y="2892"/>
                  </a:lnTo>
                </a:path>
              </a:pathLst>
            </a:custGeom>
            <a:noFill/>
            <a:ln w="6350" cap="flat">
              <a:solidFill>
                <a:srgbClr val="0B8A64"/>
              </a:solidFill>
              <a:prstDash val="solid"/>
              <a:miter lim="1000000"/>
            </a:ln>
          </p:spPr>
          <p:txBody>
            <a:bodyPr rtlCol="0"/>
            <a:lstStyle/>
            <a:p>
              <a:pPr algn="ctr"/>
              <a:endParaRPr lang="zh-CN" altLang="en-US"/>
            </a:p>
          </p:txBody>
        </p:sp>
        <p:sp>
          <p:nvSpPr>
            <p:cNvPr id="836" name="rect 836"/>
            <p:cNvSpPr/>
            <p:nvPr/>
          </p:nvSpPr>
          <p:spPr>
            <a:xfrm>
              <a:off x="0" y="0"/>
              <a:ext cx="1429194" cy="304800"/>
            </a:xfrm>
            <a:prstGeom prst="rect">
              <a:avLst/>
            </a:prstGeom>
            <a:solidFill>
              <a:srgbClr val="0B8A64">
                <a:alpha val="100000"/>
              </a:srgbClr>
            </a:solidFill>
            <a:ln w="0" cap="flat">
              <a:noFill/>
              <a:prstDash val="solid"/>
              <a:miter lim="0"/>
            </a:ln>
          </p:spPr>
          <p:txBody>
            <a:bodyPr rtlCol="0"/>
            <a:lstStyle/>
            <a:p>
              <a:pPr algn="ctr"/>
              <a:endParaRPr lang="zh-CN" altLang="en-US"/>
            </a:p>
          </p:txBody>
        </p:sp>
      </p:grpSp>
      <p:grpSp>
        <p:nvGrpSpPr>
          <p:cNvPr id="24" name="group 24"/>
          <p:cNvGrpSpPr/>
          <p:nvPr/>
        </p:nvGrpSpPr>
        <p:grpSpPr>
          <a:xfrm rot="21600000">
            <a:off x="8459998" y="1079995"/>
            <a:ext cx="5939999" cy="1812669"/>
            <a:chOff x="0" y="0"/>
            <a:chExt cx="5939999" cy="1812669"/>
          </a:xfrm>
        </p:grpSpPr>
        <p:sp>
          <p:nvSpPr>
            <p:cNvPr id="838" name="rect 838"/>
            <p:cNvSpPr/>
            <p:nvPr/>
          </p:nvSpPr>
          <p:spPr>
            <a:xfrm>
              <a:off x="228467" y="182764"/>
              <a:ext cx="5711532" cy="1629905"/>
            </a:xfrm>
            <a:prstGeom prst="rect">
              <a:avLst/>
            </a:prstGeom>
            <a:solidFill>
              <a:srgbClr val="F2F6F3">
                <a:alpha val="100000"/>
              </a:srgbClr>
            </a:solidFill>
            <a:ln w="0" cap="flat">
              <a:noFill/>
              <a:prstDash val="solid"/>
              <a:miter lim="0"/>
            </a:ln>
          </p:spPr>
          <p:txBody>
            <a:bodyPr rtlCol="0"/>
            <a:lstStyle/>
            <a:p>
              <a:pPr algn="ctr"/>
              <a:endParaRPr lang="zh-CN" altLang="en-US"/>
            </a:p>
          </p:txBody>
        </p:sp>
        <p:sp>
          <p:nvSpPr>
            <p:cNvPr id="840" name="textbox 840"/>
            <p:cNvSpPr/>
            <p:nvPr/>
          </p:nvSpPr>
          <p:spPr>
            <a:xfrm>
              <a:off x="77470" y="463550"/>
              <a:ext cx="5782945" cy="595630"/>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6000"/>
                </a:lnSpc>
              </a:pPr>
              <a:r>
                <a:rPr sz="1100" kern="0" spc="-10" dirty="0">
                  <a:solidFill>
                    <a:srgbClr val="289776">
                      <a:alpha val="100000"/>
                    </a:srgbClr>
                  </a:solidFill>
                  <a:latin typeface="Arial" panose="020B0604020202020204"/>
                  <a:ea typeface="Arial" panose="020B0604020202020204"/>
                  <a:cs typeface="Arial" panose="020B0604020202020204"/>
                </a:rPr>
                <a:t>—O</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加強氣割的運行操作管理，氣割作業人員必須持證</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上崗，嚴格按照作業規範進行操作；</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21000"/>
                </a:lnSpc>
              </a:pPr>
              <a:endParaRPr sz="1000" dirty="0">
                <a:latin typeface="Arial" panose="020B0604020202020204"/>
                <a:ea typeface="Arial" panose="020B0604020202020204"/>
                <a:cs typeface="Arial" panose="020B0604020202020204"/>
              </a:endParaRPr>
            </a:p>
            <a:p>
              <a:pPr algn="r" rtl="0" eaLnBrk="0">
                <a:lnSpc>
                  <a:spcPct val="86000"/>
                </a:lnSpc>
                <a:spcBef>
                  <a:spcPts val="335"/>
                </a:spcBef>
              </a:pPr>
              <a:r>
                <a:rPr sz="1100" kern="0" spc="-20" dirty="0">
                  <a:solidFill>
                    <a:srgbClr val="1F9370">
                      <a:alpha val="100000"/>
                    </a:srgbClr>
                  </a:solidFill>
                  <a:latin typeface="Arial" panose="020B0604020202020204"/>
                  <a:ea typeface="Arial" panose="020B0604020202020204"/>
                  <a:cs typeface="Arial" panose="020B0604020202020204"/>
                </a:rPr>
                <a:t>—O</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合理規劃、選擇最短的工區道路</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運輸路線，儘量利用現有公路網絡，防止因交通運輸量的增加產生揚塵污染</a:t>
              </a:r>
              <a:r>
                <a:rPr lang="zh-CN"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23000"/>
                </a:lnSpc>
              </a:pPr>
              <a:endParaRPr sz="1000" dirty="0">
                <a:latin typeface="Arial" panose="020B0604020202020204"/>
                <a:ea typeface="Arial" panose="020B0604020202020204"/>
                <a:cs typeface="Arial" panose="020B0604020202020204"/>
              </a:endParaRPr>
            </a:p>
            <a:p>
              <a:pPr algn="l" rtl="0" eaLnBrk="0">
                <a:lnSpc>
                  <a:spcPct val="138000"/>
                </a:lnSpc>
              </a:pPr>
              <a:endParaRPr sz="200" dirty="0">
                <a:latin typeface="Arial" panose="020B0604020202020204"/>
                <a:ea typeface="Arial" panose="020B0604020202020204"/>
                <a:cs typeface="Arial" panose="020B0604020202020204"/>
              </a:endParaRPr>
            </a:p>
            <a:p>
              <a:pPr marL="12700" algn="l" rtl="0" eaLnBrk="0">
                <a:lnSpc>
                  <a:spcPct val="86000"/>
                </a:lnSpc>
                <a:spcBef>
                  <a:spcPts val="0"/>
                </a:spcBef>
              </a:pPr>
              <a:endParaRPr sz="900" dirty="0">
                <a:latin typeface="微软雅黑" panose="020B0503020204020204" charset="-122"/>
                <a:ea typeface="微软雅黑" panose="020B0503020204020204" charset="-122"/>
                <a:cs typeface="微软雅黑" panose="020B0503020204020204" charset="-122"/>
              </a:endParaRPr>
            </a:p>
          </p:txBody>
        </p:sp>
        <p:pic>
          <p:nvPicPr>
            <p:cNvPr id="842" name="picture 842"/>
            <p:cNvPicPr>
              <a:picLocks noChangeAspect="1"/>
            </p:cNvPicPr>
            <p:nvPr/>
          </p:nvPicPr>
          <p:blipFill>
            <a:blip r:embed="rId5"/>
            <a:stretch>
              <a:fillRect/>
            </a:stretch>
          </p:blipFill>
          <p:spPr>
            <a:xfrm rot="21600000">
              <a:off x="1" y="304803"/>
              <a:ext cx="89281" cy="68757"/>
            </a:xfrm>
            <a:prstGeom prst="rect">
              <a:avLst/>
            </a:prstGeom>
          </p:spPr>
        </p:pic>
        <p:sp>
          <p:nvSpPr>
            <p:cNvPr id="844" name="path 844"/>
            <p:cNvSpPr/>
            <p:nvPr/>
          </p:nvSpPr>
          <p:spPr>
            <a:xfrm flipH="1">
              <a:off x="57785" y="182880"/>
              <a:ext cx="76200" cy="997585"/>
            </a:xfrm>
            <a:custGeom>
              <a:avLst/>
              <a:gdLst/>
              <a:ahLst/>
              <a:cxnLst/>
              <a:rect l="0" t="0" r="0" b="0"/>
              <a:pathLst>
                <a:path w="10" h="2566">
                  <a:moveTo>
                    <a:pt x="5" y="0"/>
                  </a:moveTo>
                  <a:lnTo>
                    <a:pt x="5" y="2566"/>
                  </a:lnTo>
                </a:path>
              </a:pathLst>
            </a:custGeom>
            <a:noFill/>
            <a:ln w="6350" cap="flat">
              <a:solidFill>
                <a:srgbClr val="0B8A64"/>
              </a:solidFill>
              <a:prstDash val="solid"/>
              <a:miter lim="1000000"/>
            </a:ln>
          </p:spPr>
          <p:txBody>
            <a:bodyPr rtlCol="0"/>
            <a:lstStyle/>
            <a:p>
              <a:pPr algn="ctr"/>
              <a:endParaRPr lang="zh-CN" altLang="en-US"/>
            </a:p>
          </p:txBody>
        </p:sp>
        <p:sp>
          <p:nvSpPr>
            <p:cNvPr id="846" name="rect 846"/>
            <p:cNvSpPr/>
            <p:nvPr/>
          </p:nvSpPr>
          <p:spPr>
            <a:xfrm>
              <a:off x="0" y="0"/>
              <a:ext cx="1429194" cy="304800"/>
            </a:xfrm>
            <a:prstGeom prst="rect">
              <a:avLst/>
            </a:prstGeom>
            <a:solidFill>
              <a:srgbClr val="0B8A64">
                <a:alpha val="100000"/>
              </a:srgbClr>
            </a:solidFill>
            <a:ln w="0" cap="flat">
              <a:noFill/>
              <a:prstDash val="solid"/>
              <a:miter lim="0"/>
            </a:ln>
          </p:spPr>
          <p:txBody>
            <a:bodyPr rtlCol="0"/>
            <a:lstStyle/>
            <a:p>
              <a:pPr algn="ctr"/>
              <a:endParaRPr lang="zh-CN" altLang="en-US"/>
            </a:p>
          </p:txBody>
        </p:sp>
      </p:grpSp>
      <p:sp>
        <p:nvSpPr>
          <p:cNvPr id="848" name="textbox 848"/>
          <p:cNvSpPr/>
          <p:nvPr/>
        </p:nvSpPr>
        <p:spPr>
          <a:xfrm>
            <a:off x="711363" y="9781247"/>
            <a:ext cx="1370139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rPr>
              <a:t>3</a:t>
            </a:r>
            <a:endPar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850" name="textbox 850"/>
          <p:cNvSpPr/>
          <p:nvPr/>
        </p:nvSpPr>
        <p:spPr>
          <a:xfrm>
            <a:off x="1070122" y="5954714"/>
            <a:ext cx="735965" cy="210820"/>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7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源頭減量</a:t>
            </a:r>
            <a:endParaRPr sz="1400" dirty="0">
              <a:latin typeface="微软雅黑" panose="020B0503020204020204" charset="-122"/>
              <a:ea typeface="微软雅黑" panose="020B0503020204020204" charset="-122"/>
              <a:cs typeface="微软雅黑" panose="020B0503020204020204" charset="-122"/>
            </a:endParaRPr>
          </a:p>
        </p:txBody>
      </p:sp>
      <p:sp>
        <p:nvSpPr>
          <p:cNvPr id="852" name="textbox 852"/>
          <p:cNvSpPr/>
          <p:nvPr/>
        </p:nvSpPr>
        <p:spPr>
          <a:xfrm>
            <a:off x="13353484" y="455299"/>
            <a:ext cx="1059814" cy="139064"/>
          </a:xfrm>
          <a:prstGeom prst="rect">
            <a:avLst/>
          </a:prstGeom>
          <a:noFill/>
          <a:ln w="0" cap="flat">
            <a:noFill/>
            <a:prstDash val="solid"/>
            <a:miter lim="0"/>
          </a:ln>
        </p:spPr>
        <p:txBody>
          <a:bodyPr vert="horz" wrap="square" lIns="0" tIns="0" rIns="0" bIns="0"/>
          <a:lstStyle/>
          <a:p>
            <a:pPr algn="l" rtl="0" eaLnBrk="0">
              <a:lnSpc>
                <a:spcPct val="105000"/>
              </a:lnSpc>
            </a:pPr>
            <a:endParaRPr sz="100" dirty="0">
              <a:latin typeface="Arial" panose="020B0604020202020204"/>
              <a:ea typeface="Arial" panose="020B0604020202020204"/>
              <a:cs typeface="Arial" panose="020B0604020202020204"/>
            </a:endParaRPr>
          </a:p>
          <a:p>
            <a:pPr marL="12700" algn="l" rtl="0" eaLnBrk="0">
              <a:lnSpc>
                <a:spcPct val="87000"/>
              </a:lnSpc>
              <a:spcBef>
                <a:spcPts val="0"/>
              </a:spcBef>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kern="0" spc="0" dirty="0">
              <a:solidFill>
                <a:srgbClr val="1F2C5E">
                  <a:alpha val="100000"/>
                </a:srgbClr>
              </a:solidFill>
              <a:latin typeface="微软雅黑" panose="020B0503020204020204" charset="-122"/>
              <a:ea typeface="微软雅黑" panose="020B0503020204020204" charset="-122"/>
              <a:cs typeface="微软雅黑" panose="020B0503020204020204" charset="-122"/>
            </a:endParaRPr>
          </a:p>
        </p:txBody>
      </p:sp>
      <p:sp>
        <p:nvSpPr>
          <p:cNvPr id="854" name="path 854"/>
          <p:cNvSpPr/>
          <p:nvPr/>
        </p:nvSpPr>
        <p:spPr>
          <a:xfrm>
            <a:off x="14390394"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sp>
        <p:nvSpPr>
          <p:cNvPr id="856" name="textbox 856"/>
          <p:cNvSpPr/>
          <p:nvPr/>
        </p:nvSpPr>
        <p:spPr>
          <a:xfrm>
            <a:off x="8879846" y="1135067"/>
            <a:ext cx="556894" cy="212725"/>
          </a:xfrm>
          <a:prstGeom prst="rect">
            <a:avLst/>
          </a:prstGeom>
          <a:noFill/>
          <a:ln w="0" cap="flat">
            <a:noFill/>
            <a:prstDash val="solid"/>
            <a:miter lim="0"/>
          </a:ln>
        </p:spPr>
        <p:txBody>
          <a:bodyPr vert="horz" wrap="square" lIns="0" tIns="0" rIns="0" bIns="0"/>
          <a:lstStyle/>
          <a:p>
            <a:pPr algn="l" rtl="0" eaLnBrk="0">
              <a:lnSpc>
                <a:spcPct val="78000"/>
              </a:lnSpc>
            </a:pPr>
            <a:endParaRPr sz="100" dirty="0">
              <a:latin typeface="Arial" panose="020B0604020202020204"/>
              <a:ea typeface="Arial" panose="020B0604020202020204"/>
              <a:cs typeface="Arial" panose="020B0604020202020204"/>
            </a:endParaRPr>
          </a:p>
          <a:p>
            <a:pPr marL="12700" algn="l" rtl="0" eaLnBrk="0">
              <a:lnSpc>
                <a:spcPct val="88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施工前</a:t>
            </a:r>
            <a:endParaRPr sz="1400" dirty="0">
              <a:latin typeface="微软雅黑" panose="020B0503020204020204" charset="-122"/>
              <a:ea typeface="微软雅黑" panose="020B0503020204020204" charset="-122"/>
              <a:cs typeface="微软雅黑" panose="020B0503020204020204" charset="-122"/>
            </a:endParaRPr>
          </a:p>
        </p:txBody>
      </p:sp>
      <p:sp>
        <p:nvSpPr>
          <p:cNvPr id="858" name="textbox 858"/>
          <p:cNvSpPr/>
          <p:nvPr/>
        </p:nvSpPr>
        <p:spPr>
          <a:xfrm>
            <a:off x="8879846" y="3371436"/>
            <a:ext cx="556894" cy="211454"/>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87000"/>
              </a:lnSpc>
            </a:pPr>
            <a:r>
              <a:rPr sz="14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施工中</a:t>
            </a:r>
            <a:endParaRPr sz="1400" dirty="0">
              <a:latin typeface="微软雅黑" panose="020B0503020204020204" charset="-122"/>
              <a:ea typeface="微软雅黑" panose="020B0503020204020204" charset="-122"/>
              <a:cs typeface="微软雅黑" panose="020B0503020204020204" charset="-122"/>
            </a:endParaRPr>
          </a:p>
        </p:txBody>
      </p:sp>
      <p:pic>
        <p:nvPicPr>
          <p:cNvPr id="2" name="图片 1" descr="通奥logo-高清1"/>
          <p:cNvPicPr>
            <a:picLocks noChangeAspect="1"/>
          </p:cNvPicPr>
          <p:nvPr/>
        </p:nvPicPr>
        <p:blipFill>
          <a:blip r:embed="rId6"/>
          <a:stretch>
            <a:fillRect/>
          </a:stretch>
        </p:blipFill>
        <p:spPr>
          <a:xfrm>
            <a:off x="561975" y="338455"/>
            <a:ext cx="878205" cy="250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rect 864"/>
          <p:cNvSpPr/>
          <p:nvPr/>
        </p:nvSpPr>
        <p:spPr>
          <a:xfrm>
            <a:off x="710260" y="1490218"/>
            <a:ext cx="602996" cy="193814"/>
          </a:xfrm>
          <a:prstGeom prst="rect">
            <a:avLst/>
          </a:prstGeom>
          <a:solidFill>
            <a:srgbClr val="0B8A64">
              <a:alpha val="100000"/>
            </a:srgbClr>
          </a:solidFill>
          <a:ln w="0" cap="flat">
            <a:noFill/>
            <a:prstDash val="solid"/>
            <a:miter lim="0"/>
          </a:ln>
        </p:spPr>
        <p:txBody>
          <a:bodyPr rtlCol="0"/>
          <a:lstStyle/>
          <a:p>
            <a:pPr algn="ctr"/>
            <a:endParaRPr lang="zh-CN" altLang="en-US"/>
          </a:p>
        </p:txBody>
      </p:sp>
      <p:graphicFrame>
        <p:nvGraphicFramePr>
          <p:cNvPr id="866" name="table 866"/>
          <p:cNvGraphicFramePr>
            <a:graphicFrameLocks noGrp="1"/>
          </p:cNvGraphicFramePr>
          <p:nvPr/>
        </p:nvGraphicFramePr>
        <p:xfrm>
          <a:off x="708465" y="1490203"/>
          <a:ext cx="5935979" cy="2670809"/>
        </p:xfrm>
        <a:graphic>
          <a:graphicData uri="http://schemas.openxmlformats.org/drawingml/2006/table">
            <a:tbl>
              <a:tblPr/>
              <a:tblGrid>
                <a:gridCol w="3454400"/>
                <a:gridCol w="2481579"/>
              </a:tblGrid>
              <a:tr h="294004">
                <a:tc gridSpan="2">
                  <a:txBody>
                    <a:bodyPr/>
                    <a:lstStyle/>
                    <a:p>
                      <a:pPr algn="l" rtl="0" eaLnBrk="0">
                        <a:lnSpc>
                          <a:spcPct val="109000"/>
                        </a:lnSpc>
                      </a:pPr>
                      <a:endParaRPr sz="200" dirty="0">
                        <a:latin typeface="Arial" panose="020B0604020202020204"/>
                        <a:ea typeface="Arial" panose="020B0604020202020204"/>
                        <a:cs typeface="Arial" panose="020B0604020202020204"/>
                      </a:endParaRPr>
                    </a:p>
                    <a:p>
                      <a:pPr marL="187960" algn="l" rtl="0" eaLnBrk="0">
                        <a:lnSpc>
                          <a:spcPct val="88000"/>
                        </a:lnSpc>
                        <a:spcBef>
                          <a:spcPts val="0"/>
                        </a:spcBef>
                        <a:tabLst>
                          <a:tab pos="244475" algn="l"/>
                        </a:tabLst>
                      </a:pPr>
                      <a:r>
                        <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0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案例</a:t>
                      </a:r>
                      <a:endPar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a:noFill/>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a:noFill/>
                    </a:lnB>
                  </a:tcPr>
                </a:tc>
              </a:tr>
              <a:tr h="316864">
                <a:tc gridSpan="2">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247015" algn="l" rtl="0" eaLnBrk="0">
                        <a:lnSpc>
                          <a:spcPct val="88000"/>
                        </a:lnSpc>
                        <a:spcBef>
                          <a:spcPts val="5"/>
                        </a:spcBef>
                      </a:pPr>
                      <a:r>
                        <a:rPr sz="10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通奧檢測採用廢氣處理裝置減</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少廢氣排放</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a:noFill/>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a:noFill/>
                    </a:lnB>
                  </a:tcPr>
                </a:tc>
              </a:tr>
              <a:tr h="1653539">
                <a:tc>
                  <a:txBody>
                    <a:bodyPr/>
                    <a:lstStyle/>
                    <a:p>
                      <a:pPr algn="l" rtl="0" eaLnBrk="0">
                        <a:lnSpc>
                          <a:spcPct val="108000"/>
                        </a:lnSpc>
                      </a:pPr>
                      <a:endParaRPr sz="600" dirty="0">
                        <a:latin typeface="Arial" panose="020B0604020202020204"/>
                        <a:ea typeface="Arial" panose="020B0604020202020204"/>
                        <a:cs typeface="Arial" panose="020B0604020202020204"/>
                      </a:endParaRPr>
                    </a:p>
                    <a:p>
                      <a:pPr marL="246380" algn="l" rtl="0" eaLnBrk="0">
                        <a:lnSpc>
                          <a:spcPct val="79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為減少廢氣排放，通奧檢</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測強化源頭管理，使用環保塗料，改</a:t>
                      </a:r>
                      <a:endParaRPr sz="900" dirty="0">
                        <a:latin typeface="微软雅黑" panose="020B0503020204020204" charset="-122"/>
                        <a:ea typeface="微软雅黑" panose="020B0503020204020204" charset="-122"/>
                        <a:cs typeface="微软雅黑" panose="020B0503020204020204" charset="-122"/>
                      </a:endParaRPr>
                    </a:p>
                    <a:p>
                      <a:pPr marL="244475" indent="2540" algn="l" rtl="0" eaLnBrk="0">
                        <a:lnSpc>
                          <a:spcPct val="168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造升級設備、提高工藝水平</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以減少廢氣排放。2024年，通奧</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檢測在生產運行中投入6台廢氣處理裝</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置，通過在密閉廠房內</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使用低VOCs的水性漆，在噴塗過程成通過負</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壓收集廢氣並排</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入</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VOC</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廢氣處理裝置。廢氣經過活性炭三級過濾處理後，非</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甲烷總烴處理效率達到</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92%，顆粒物處理效率達到99%。該</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裝置消減了VOCs的排放，保障排放出的氣體符合環境</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要求，</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a:noFill/>
                    </a:lnR>
                    <a:lnT>
                      <a:noFill/>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6350" cap="flat" cmpd="sng" algn="ctr">
                      <a:solidFill>
                        <a:srgbClr val="0B8A64"/>
                      </a:solidFill>
                      <a:prstDash val="solid"/>
                      <a:round/>
                      <a:headEnd type="none" w="med" len="med"/>
                      <a:tailEnd type="none" w="med" len="med"/>
                    </a:lnR>
                    <a:lnT>
                      <a:noFill/>
                    </a:lnT>
                    <a:lnB>
                      <a:noFill/>
                    </a:lnB>
                  </a:tcPr>
                </a:tc>
              </a:tr>
              <a:tr h="406400">
                <a:tc gridSpan="2">
                  <a:txBody>
                    <a:bodyPr/>
                    <a:lstStyle/>
                    <a:p>
                      <a:pPr algn="l" rtl="0" eaLnBrk="0">
                        <a:lnSpc>
                          <a:spcPct val="101000"/>
                        </a:lnSpc>
                      </a:pPr>
                      <a:endParaRPr sz="300" dirty="0">
                        <a:latin typeface="Arial" panose="020B0604020202020204"/>
                        <a:ea typeface="Arial" panose="020B0604020202020204"/>
                        <a:cs typeface="Arial" panose="020B0604020202020204"/>
                      </a:endParaRPr>
                    </a:p>
                    <a:p>
                      <a:pPr marL="247650" algn="l" rtl="0" eaLnBrk="0">
                        <a:lnSpc>
                          <a:spcPct val="88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實現減少對環境的污染。</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廢氣處理裝置</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c hMerge="1">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r>
            </a:tbl>
          </a:graphicData>
        </a:graphic>
      </p:graphicFrame>
      <p:pic>
        <p:nvPicPr>
          <p:cNvPr id="868" name="picture 868"/>
          <p:cNvPicPr>
            <a:picLocks noChangeAspect="1"/>
          </p:cNvPicPr>
          <p:nvPr/>
        </p:nvPicPr>
        <p:blipFill>
          <a:blip r:embed="rId1"/>
          <a:stretch>
            <a:fillRect/>
          </a:stretch>
        </p:blipFill>
        <p:spPr>
          <a:xfrm rot="21600000">
            <a:off x="1310890" y="1490203"/>
            <a:ext cx="48450" cy="96913"/>
          </a:xfrm>
          <a:prstGeom prst="rect">
            <a:avLst/>
          </a:prstGeom>
        </p:spPr>
      </p:pic>
      <p:pic>
        <p:nvPicPr>
          <p:cNvPr id="870" name="picture 870"/>
          <p:cNvPicPr>
            <a:picLocks noChangeAspect="1"/>
          </p:cNvPicPr>
          <p:nvPr/>
        </p:nvPicPr>
        <p:blipFill>
          <a:blip r:embed="rId2"/>
          <a:stretch>
            <a:fillRect/>
          </a:stretch>
        </p:blipFill>
        <p:spPr>
          <a:xfrm rot="21600000">
            <a:off x="764266" y="1514292"/>
            <a:ext cx="132765" cy="142544"/>
          </a:xfrm>
          <a:prstGeom prst="rect">
            <a:avLst/>
          </a:prstGeom>
        </p:spPr>
      </p:pic>
      <p:sp>
        <p:nvSpPr>
          <p:cNvPr id="872" name="textbox 872"/>
          <p:cNvSpPr/>
          <p:nvPr/>
        </p:nvSpPr>
        <p:spPr>
          <a:xfrm>
            <a:off x="698090" y="5113650"/>
            <a:ext cx="5962015" cy="1699260"/>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9050" algn="l" rtl="0" eaLnBrk="0">
              <a:lnSpc>
                <a:spcPct val="88000"/>
              </a:lnSpc>
            </a:pPr>
            <a:r>
              <a:rPr sz="1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污水管理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5000"/>
              </a:lnSpc>
            </a:pPr>
            <a:endParaRPr sz="1000" dirty="0">
              <a:latin typeface="Arial" panose="020B0604020202020204"/>
              <a:ea typeface="Arial" panose="020B0604020202020204"/>
              <a:cs typeface="Arial" panose="020B0604020202020204"/>
            </a:endParaRPr>
          </a:p>
          <a:p>
            <a:pPr marL="15875" algn="l" rtl="0" eaLnBrk="0">
              <a:lnSpc>
                <a:spcPct val="78000"/>
              </a:lnSpc>
              <a:spcBef>
                <a:spcPts val="27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公司嚴格遵守《環境保護法》《中華人民共和國水法》《中華人民共和國水污染防治法》等適用</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的水資源保護和防治水</a:t>
            </a:r>
            <a:endParaRPr sz="900" dirty="0">
              <a:latin typeface="微软雅黑" panose="020B0503020204020204" charset="-122"/>
              <a:ea typeface="微软雅黑" panose="020B0503020204020204" charset="-122"/>
              <a:cs typeface="微软雅黑" panose="020B0503020204020204" charset="-122"/>
            </a:endParaRPr>
          </a:p>
          <a:p>
            <a:pPr marL="14605" algn="l" rtl="0" eaLnBrk="0">
              <a:lnSpc>
                <a:spcPts val="180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污染相關法律法規，堅持</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防控水污染和水循環利用並重，力求最大限度保護水資源。</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14605" algn="l" rtl="0" eaLnBrk="0">
              <a:lnSpc>
                <a:spcPct val="79000"/>
              </a:lnSpc>
              <a:spcBef>
                <a:spcPts val="28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我們實施標準化的管理制度，加強設備維護保養，運用高效的污水處理技術，對鑽井、壓裂等作業</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產生的廢水進行集中</a:t>
            </a:r>
            <a:endParaRPr sz="900" dirty="0">
              <a:latin typeface="微软雅黑" panose="020B0503020204020204" charset="-122"/>
              <a:ea typeface="微软雅黑" panose="020B0503020204020204" charset="-122"/>
              <a:cs typeface="微软雅黑" panose="020B0503020204020204" charset="-122"/>
            </a:endParaRPr>
          </a:p>
          <a:p>
            <a:pPr marL="12700" indent="1270" algn="l" rtl="0" eaLnBrk="0">
              <a:lnSpc>
                <a:spcPct val="170000"/>
              </a:lnSpc>
              <a:spcBef>
                <a:spcPts val="1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處理，確保污染物全面穩定達標排放。對於生產過程中產生的廢水</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廢液，</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我們委託具備相應資質的第三方單位進行清運</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和回收處理，並建立</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健全的台賬記錄，定期向監管部門報告。</a:t>
            </a:r>
            <a:endParaRPr sz="900" dirty="0">
              <a:latin typeface="微软雅黑" panose="020B0503020204020204" charset="-122"/>
              <a:ea typeface="微软雅黑" panose="020B0503020204020204" charset="-122"/>
              <a:cs typeface="微软雅黑" panose="020B0503020204020204" charset="-122"/>
            </a:endParaRPr>
          </a:p>
        </p:txBody>
      </p:sp>
      <p:sp>
        <p:nvSpPr>
          <p:cNvPr id="874" name="textbox 874"/>
          <p:cNvSpPr/>
          <p:nvPr/>
        </p:nvSpPr>
        <p:spPr>
          <a:xfrm>
            <a:off x="8449310" y="3708400"/>
            <a:ext cx="5963285" cy="3670300"/>
          </a:xfrm>
          <a:prstGeom prst="rect">
            <a:avLst/>
          </a:prstGeom>
          <a:noFill/>
          <a:ln w="0" cap="flat">
            <a:noFill/>
            <a:prstDash val="solid"/>
            <a:miter lim="0"/>
          </a:ln>
        </p:spPr>
        <p:txBody>
          <a:bodyPr vert="horz" wrap="square" lIns="0" tIns="0" rIns="0" bIns="0"/>
          <a:lstStyle/>
          <a:p>
            <a:pPr algn="l" rtl="0" eaLnBrk="0">
              <a:lnSpc>
                <a:spcPct val="248000"/>
              </a:lnSpc>
            </a:pPr>
            <a:endParaRPr sz="100" dirty="0">
              <a:latin typeface="Arial" panose="020B0604020202020204"/>
              <a:ea typeface="Arial" panose="020B0604020202020204"/>
              <a:cs typeface="Arial" panose="020B0604020202020204"/>
            </a:endParaRPr>
          </a:p>
          <a:p>
            <a:pPr marL="15240" algn="l" rtl="0" eaLnBrk="0">
              <a:lnSpc>
                <a:spcPct val="248000"/>
              </a:lnSpc>
            </a:pPr>
            <a:r>
              <a:rPr sz="1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廢棄物管理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248000"/>
              </a:lnSpc>
            </a:pPr>
            <a:endParaRPr sz="1000" dirty="0">
              <a:latin typeface="Arial" panose="020B0604020202020204"/>
              <a:ea typeface="Arial" panose="020B0604020202020204"/>
              <a:cs typeface="Arial" panose="020B0604020202020204"/>
            </a:endParaRPr>
          </a:p>
          <a:p>
            <a:pPr marL="17145" algn="l" rtl="0" eaLnBrk="0">
              <a:lnSpc>
                <a:spcPct val="248000"/>
              </a:lnSpc>
              <a:spcBef>
                <a:spcPts val="28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通奥检测嚴格遵照《中華人民共和國固體廢物污染環境防治法》《危險廢物貯存污染控制標準》等相關法</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律法規要求，</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制定並實施《固體廢物處理與處置制度》等內部管理制度，堅持以源頭減量</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化、過程資源化、末端無害化為原則，對固體廢</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物進行合規、高效的處理與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處置。</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248000"/>
              </a:lnSpc>
            </a:pPr>
            <a:endParaRPr sz="1000" dirty="0">
              <a:latin typeface="Arial" panose="020B0604020202020204"/>
              <a:ea typeface="Arial" panose="020B0604020202020204"/>
              <a:cs typeface="Arial" panose="020B0604020202020204"/>
            </a:endParaRPr>
          </a:p>
          <a:p>
            <a:pPr marL="13335" algn="l" rtl="0" eaLnBrk="0">
              <a:lnSpc>
                <a:spcPct val="248000"/>
              </a:lnSpc>
              <a:spcBef>
                <a:spcPts val="27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在固體廢物管理方面，通奥检测根據廢物來源和處置方式的不同，將固體廢物劃分為一般固體廢物和危險廢物兩大類別</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，並</a:t>
            </a:r>
            <a:r>
              <a:rPr sz="9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嚴格實施分類管理。</a:t>
            </a:r>
            <a:endParaRPr sz="900" dirty="0">
              <a:latin typeface="微软雅黑" panose="020B0503020204020204" charset="-122"/>
              <a:ea typeface="微软雅黑" panose="020B0503020204020204" charset="-122"/>
              <a:cs typeface="微软雅黑" panose="020B0503020204020204" charset="-122"/>
            </a:endParaRPr>
          </a:p>
        </p:txBody>
      </p:sp>
      <p:sp>
        <p:nvSpPr>
          <p:cNvPr id="876" name="rect 876"/>
          <p:cNvSpPr/>
          <p:nvPr/>
        </p:nvSpPr>
        <p:spPr>
          <a:xfrm>
            <a:off x="8999999" y="2291231"/>
            <a:ext cx="1822995" cy="115582"/>
          </a:xfrm>
          <a:prstGeom prst="rect">
            <a:avLst/>
          </a:prstGeom>
          <a:solidFill>
            <a:srgbClr val="DDE6DE">
              <a:alpha val="100000"/>
            </a:srgbClr>
          </a:solidFill>
          <a:ln w="0" cap="flat">
            <a:noFill/>
            <a:prstDash val="solid"/>
            <a:miter lim="0"/>
          </a:ln>
        </p:spPr>
        <p:txBody>
          <a:bodyPr rtlCol="0"/>
          <a:lstStyle/>
          <a:p>
            <a:pPr algn="ctr"/>
            <a:endParaRPr lang="zh-CN" altLang="en-US"/>
          </a:p>
        </p:txBody>
      </p:sp>
      <p:sp>
        <p:nvSpPr>
          <p:cNvPr id="878" name="rect 878"/>
          <p:cNvSpPr/>
          <p:nvPr/>
        </p:nvSpPr>
        <p:spPr>
          <a:xfrm>
            <a:off x="8999999" y="2564213"/>
            <a:ext cx="1098562" cy="115582"/>
          </a:xfrm>
          <a:prstGeom prst="rect">
            <a:avLst/>
          </a:prstGeom>
          <a:solidFill>
            <a:srgbClr val="B7CDBB">
              <a:alpha val="100000"/>
            </a:srgbClr>
          </a:solidFill>
          <a:ln w="0" cap="flat">
            <a:noFill/>
            <a:prstDash val="solid"/>
            <a:miter lim="0"/>
          </a:ln>
        </p:spPr>
        <p:txBody>
          <a:bodyPr rtlCol="0"/>
          <a:lstStyle/>
          <a:p>
            <a:pPr algn="ctr"/>
            <a:endParaRPr lang="zh-CN" altLang="en-US"/>
          </a:p>
        </p:txBody>
      </p:sp>
      <p:sp>
        <p:nvSpPr>
          <p:cNvPr id="880" name="rect 880"/>
          <p:cNvSpPr/>
          <p:nvPr/>
        </p:nvSpPr>
        <p:spPr>
          <a:xfrm>
            <a:off x="8999999" y="2837200"/>
            <a:ext cx="1024521" cy="115569"/>
          </a:xfrm>
          <a:prstGeom prst="rect">
            <a:avLst/>
          </a:prstGeom>
          <a:solidFill>
            <a:srgbClr val="0B8A64">
              <a:alpha val="100000"/>
            </a:srgbClr>
          </a:solidFill>
          <a:ln w="0" cap="flat">
            <a:noFill/>
            <a:prstDash val="solid"/>
            <a:miter lim="0"/>
          </a:ln>
        </p:spPr>
        <p:txBody>
          <a:bodyPr rtlCol="0"/>
          <a:lstStyle/>
          <a:p>
            <a:pPr algn="ctr"/>
            <a:endParaRPr lang="zh-CN" altLang="en-US"/>
          </a:p>
        </p:txBody>
      </p:sp>
      <p:graphicFrame>
        <p:nvGraphicFramePr>
          <p:cNvPr id="882" name="table 882"/>
          <p:cNvGraphicFramePr>
            <a:graphicFrameLocks noGrp="1"/>
          </p:cNvGraphicFramePr>
          <p:nvPr/>
        </p:nvGraphicFramePr>
        <p:xfrm>
          <a:off x="8460900" y="1666735"/>
          <a:ext cx="5938519" cy="1559560"/>
        </p:xfrm>
        <a:graphic>
          <a:graphicData uri="http://schemas.openxmlformats.org/drawingml/2006/table">
            <a:tbl>
              <a:tblPr/>
              <a:tblGrid>
                <a:gridCol w="540384"/>
                <a:gridCol w="2386964"/>
                <a:gridCol w="762634"/>
                <a:gridCol w="2248535"/>
              </a:tblGrid>
              <a:tr h="624840">
                <a:tc gridSpan="2">
                  <a:txBody>
                    <a:bodyPr/>
                    <a:lstStyle/>
                    <a:p>
                      <a:pPr algn="l" rtl="0" eaLnBrk="0">
                        <a:lnSpc>
                          <a:spcPct val="175000"/>
                        </a:lnSpc>
                      </a:pPr>
                      <a:endParaRPr sz="1000" dirty="0">
                        <a:latin typeface="Arial" panose="020B0604020202020204"/>
                        <a:ea typeface="Arial" panose="020B0604020202020204"/>
                        <a:cs typeface="Arial" panose="020B0604020202020204"/>
                      </a:endParaRPr>
                    </a:p>
                    <a:p>
                      <a:pPr marL="3175" algn="l" rtl="0" eaLnBrk="0">
                        <a:lnSpc>
                          <a:spcPct val="88000"/>
                        </a:lnSpc>
                        <a:spcBef>
                          <a:spcPts val="5"/>
                        </a:spcBef>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廢水排放量(單位</a:t>
                      </a: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a:t>
                      </a: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萬噸)</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a:noFill/>
                    </a:lnB>
                  </a:tcPr>
                </a:tc>
                <a:tc hMerge="1">
                  <a:tcPr marL="0" marR="0" marT="0" marB="0" vert="horz">
                    <a:lnL>
                      <a:noFill/>
                    </a:lnL>
                    <a:lnR>
                      <a:noFill/>
                    </a:lnR>
                    <a:lnT w="6350" cap="flat" cmpd="sng" algn="ctr">
                      <a:solidFill>
                        <a:srgbClr val="0B8A64"/>
                      </a:solidFill>
                      <a:prstDash val="solid"/>
                      <a:round/>
                      <a:headEnd type="none" w="med" len="med"/>
                      <a:tailEnd type="none" w="med" len="med"/>
                    </a:lnT>
                    <a:lnB>
                      <a:noFill/>
                    </a:lnB>
                  </a:tcPr>
                </a:tc>
                <a:tc gridSpan="2">
                  <a:txBody>
                    <a:bodyPr/>
                    <a:lstStyle/>
                    <a:p>
                      <a:pPr algn="l" rtl="0" eaLnBrk="0">
                        <a:lnSpc>
                          <a:spcPct val="175000"/>
                        </a:lnSpc>
                      </a:pPr>
                      <a:endParaRPr sz="1000" dirty="0">
                        <a:latin typeface="Arial" panose="020B0604020202020204"/>
                        <a:ea typeface="Arial" panose="020B0604020202020204"/>
                        <a:cs typeface="Arial" panose="020B0604020202020204"/>
                      </a:endParaRPr>
                    </a:p>
                    <a:p>
                      <a:pPr marL="225425" algn="l" rtl="0" eaLnBrk="0">
                        <a:lnSpc>
                          <a:spcPct val="88000"/>
                        </a:lnSpc>
                        <a:spcBef>
                          <a:spcPts val="5"/>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廢水排放密度(單位:萬</a:t>
                      </a: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噸/百萬營收)</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a:noFill/>
                    </a:lnB>
                  </a:tcPr>
                </a:tc>
                <a:tc hMerge="1">
                  <a:tcPr marL="0" marR="0" marT="0" marB="0" vert="horz">
                    <a:lnL>
                      <a:noFill/>
                    </a:lnL>
                    <a:lnR>
                      <a:noFill/>
                    </a:lnR>
                    <a:lnT w="6350" cap="flat" cmpd="sng" algn="ctr">
                      <a:solidFill>
                        <a:srgbClr val="0B8A64"/>
                      </a:solidFill>
                      <a:prstDash val="solid"/>
                      <a:round/>
                      <a:headEnd type="none" w="med" len="med"/>
                      <a:tailEnd type="none" w="med" len="med"/>
                    </a:lnT>
                    <a:lnB>
                      <a:noFill/>
                    </a:lnB>
                  </a:tcPr>
                </a:tc>
              </a:tr>
              <a:tr h="0">
                <a:tc>
                  <a:txBody>
                    <a:bodyPr/>
                    <a:lstStyle/>
                    <a:p>
                      <a:pPr algn="l" rtl="0" eaLnBrk="0">
                        <a:lnSpc>
                          <a:spcPct val="24000"/>
                        </a:lnSpc>
                      </a:pPr>
                      <a:endParaRPr sz="100" dirty="0">
                        <a:latin typeface="Arial" panose="020B0604020202020204"/>
                        <a:ea typeface="Arial" panose="020B0604020202020204"/>
                        <a:cs typeface="Arial" panose="020B0604020202020204"/>
                      </a:endParaRPr>
                    </a:p>
                    <a:p>
                      <a:pPr marL="3810" algn="l" rtl="0" eaLnBrk="0">
                        <a:lnSpc>
                          <a:spcPct val="77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a:noFill/>
                    </a:lnB>
                    <a:solidFill>
                      <a:schemeClr val="bg1"/>
                    </a:solidFill>
                  </a:tcPr>
                </a:tc>
                <a:tc>
                  <a:txBody>
                    <a:bodyPr/>
                    <a:lstStyle/>
                    <a:p>
                      <a:pPr algn="l" rtl="0" eaLnBrk="0">
                        <a:lnSpc>
                          <a:spcPct val="96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a:noFill/>
                    </a:lnB>
                    <a:solidFill>
                      <a:schemeClr val="bg1"/>
                    </a:solidFill>
                  </a:tcPr>
                </a:tc>
                <a:tc>
                  <a:txBody>
                    <a:bodyPr/>
                    <a:lstStyle/>
                    <a:p>
                      <a:pPr algn="l" rtl="0" eaLnBrk="0">
                        <a:lnSpc>
                          <a:spcPct val="24000"/>
                        </a:lnSpc>
                      </a:pPr>
                      <a:endParaRPr sz="100" dirty="0">
                        <a:latin typeface="Arial" panose="020B0604020202020204"/>
                        <a:ea typeface="Arial" panose="020B0604020202020204"/>
                        <a:cs typeface="Arial" panose="020B0604020202020204"/>
                      </a:endParaRPr>
                    </a:p>
                    <a:p>
                      <a:pPr marL="226060" algn="l" rtl="0" eaLnBrk="0">
                        <a:lnSpc>
                          <a:spcPct val="77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2022年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a:noFill/>
                    </a:lnB>
                  </a:tcPr>
                </a:tc>
                <a:tc>
                  <a:txBody>
                    <a:bodyPr/>
                    <a:lstStyle/>
                    <a:p>
                      <a:pPr algn="l" rtl="0" eaLnBrk="0">
                        <a:lnSpc>
                          <a:spcPct val="93000"/>
                        </a:lnSpc>
                      </a:pPr>
                      <a:endParaRPr sz="100" dirty="0">
                        <a:latin typeface="Arial" panose="020B0604020202020204"/>
                        <a:ea typeface="Arial" panose="020B0604020202020204"/>
                        <a:cs typeface="Arial" panose="020B0604020202020204"/>
                      </a:endParaRPr>
                    </a:p>
                    <a:p>
                      <a:pPr algn="r" rtl="0" eaLnBrk="0">
                        <a:lnSpc>
                          <a:spcPct val="78000"/>
                        </a:lnSpc>
                      </a:pPr>
                      <a:r>
                        <a:rPr sz="8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0.0</a:t>
                      </a:r>
                      <a:r>
                        <a:rPr lang="en-US" sz="8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1</a:t>
                      </a:r>
                      <a:endParaRPr lang="en-US" sz="8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a:noFill/>
                    </a:lnB>
                  </a:tcPr>
                </a:tc>
              </a:tr>
              <a:tr h="273050">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3810" algn="l" rtl="0" eaLnBrk="0">
                        <a:lnSpc>
                          <a:spcPct val="77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a:noFill/>
                    </a:lnB>
                    <a:solidFill>
                      <a:schemeClr val="bg1"/>
                    </a:solidFill>
                  </a:tcPr>
                </a:tc>
                <a:tc>
                  <a:txBody>
                    <a:bodyPr/>
                    <a:lstStyle/>
                    <a:p>
                      <a:pPr algn="l" rtl="0" eaLnBrk="0">
                        <a:lnSpc>
                          <a:spcPct val="112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a:noFill/>
                    </a:lnB>
                    <a:solidFill>
                      <a:schemeClr val="bg1"/>
                    </a:solidFill>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226060" algn="l" rtl="0" eaLnBrk="0">
                        <a:lnSpc>
                          <a:spcPct val="77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2023年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a:noFill/>
                    </a:lnB>
                  </a:tcPr>
                </a:tc>
                <a:tc>
                  <a:txBody>
                    <a:bodyPr/>
                    <a:lstStyle/>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273810" algn="l" rtl="0" eaLnBrk="0">
                        <a:lnSpc>
                          <a:spcPct val="69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0.0</a:t>
                      </a:r>
                      <a:r>
                        <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1</a:t>
                      </a: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a:noFill/>
                    </a:lnB>
                  </a:tcPr>
                </a:tc>
              </a:tr>
              <a:tr h="546100">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marL="3810" algn="l" rtl="0" eaLnBrk="0">
                        <a:lnSpc>
                          <a:spcPct val="88000"/>
                        </a:lnSpc>
                        <a:spcBef>
                          <a:spcPts val="5"/>
                        </a:spcBef>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solidFill>
                      <a:schemeClr val="bg1"/>
                    </a:solidFill>
                  </a:tcPr>
                </a:tc>
                <a:tc>
                  <a:txBody>
                    <a:bodyPr/>
                    <a:lstStyle/>
                    <a:p>
                      <a:pPr algn="l" rtl="0" eaLnBrk="0">
                        <a:lnSpc>
                          <a:spcPct val="112000"/>
                        </a:lnSpc>
                      </a:pP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w="6350" cap="flat" cmpd="sng" algn="ctr">
                      <a:solidFill>
                        <a:srgbClr val="0B8A64"/>
                      </a:solidFill>
                      <a:prstDash val="solid"/>
                      <a:round/>
                      <a:headEnd type="none" w="med" len="med"/>
                      <a:tailEnd type="none" w="med" len="med"/>
                    </a:lnB>
                    <a:solidFill>
                      <a:schemeClr val="bg1"/>
                    </a:solidFill>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marL="226060" algn="l" rtl="0" eaLnBrk="0">
                        <a:lnSpc>
                          <a:spcPct val="88000"/>
                        </a:lnSpc>
                        <a:spcBef>
                          <a:spcPts val="5"/>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3175" cap="flat" cmpd="sng" algn="ctr">
                      <a:solidFill>
                        <a:srgbClr val="B7B0AC"/>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c>
                  <a:txBody>
                    <a:bodyPr/>
                    <a:lstStyle/>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821055" algn="l" rtl="0" eaLnBrk="0">
                        <a:lnSpc>
                          <a:spcPct val="81000"/>
                        </a:lnSpc>
                        <a:tabLst>
                          <a:tab pos="919480" algn="l"/>
                        </a:tabLst>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0.00</a:t>
                      </a:r>
                      <a:r>
                        <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9</a:t>
                      </a: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3175" cap="flat" cmpd="sng" algn="ctr">
                      <a:solidFill>
                        <a:srgbClr val="B7B0AC"/>
                      </a:solidFill>
                      <a:prstDash val="solid"/>
                      <a:round/>
                      <a:headEnd type="none" w="med" len="med"/>
                      <a:tailEnd type="none" w="med" len="med"/>
                    </a:lnL>
                    <a:lnR>
                      <a:noFill/>
                    </a:lnR>
                    <a:lnT>
                      <a:noFill/>
                    </a:lnT>
                    <a:lnB w="6350" cap="flat" cmpd="sng" algn="ctr">
                      <a:solidFill>
                        <a:srgbClr val="0B8A64"/>
                      </a:solidFill>
                      <a:prstDash val="solid"/>
                      <a:round/>
                      <a:headEnd type="none" w="med" len="med"/>
                      <a:tailEnd type="none" w="med" len="med"/>
                    </a:lnB>
                  </a:tcPr>
                </a:tc>
              </a:tr>
            </a:tbl>
          </a:graphicData>
        </a:graphic>
      </p:graphicFrame>
      <p:pic>
        <p:nvPicPr>
          <p:cNvPr id="884" name="picture 884"/>
          <p:cNvPicPr>
            <a:picLocks noChangeAspect="1"/>
          </p:cNvPicPr>
          <p:nvPr/>
        </p:nvPicPr>
        <p:blipFill>
          <a:blip r:embed="rId3"/>
          <a:stretch>
            <a:fillRect/>
          </a:stretch>
        </p:blipFill>
        <p:spPr>
          <a:xfrm rot="21600000">
            <a:off x="12150885" y="2837200"/>
            <a:ext cx="821114" cy="115569"/>
          </a:xfrm>
          <a:prstGeom prst="rect">
            <a:avLst/>
          </a:prstGeom>
        </p:spPr>
      </p:pic>
      <p:sp>
        <p:nvSpPr>
          <p:cNvPr id="886" name="textbox 886"/>
          <p:cNvSpPr/>
          <p:nvPr/>
        </p:nvSpPr>
        <p:spPr>
          <a:xfrm>
            <a:off x="701391" y="7065951"/>
            <a:ext cx="3084195" cy="19735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4605" algn="l" rtl="0" eaLnBrk="0">
              <a:lnSpc>
                <a:spcPct val="7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我們加強廢水排污口規範化管理，要求各單位定期進行現場</a:t>
            </a:r>
            <a:endParaRPr sz="900" dirty="0">
              <a:latin typeface="微软雅黑" panose="020B0503020204020204" charset="-122"/>
              <a:ea typeface="微软雅黑" panose="020B0503020204020204" charset="-122"/>
              <a:cs typeface="微软雅黑" panose="020B0503020204020204" charset="-122"/>
            </a:endParaRPr>
          </a:p>
          <a:p>
            <a:pPr marL="12700" indent="1270" algn="l" rtl="0" eaLnBrk="0">
              <a:lnSpc>
                <a:spcPct val="167000"/>
              </a:lnSpc>
              <a:spcBef>
                <a:spcPts val="6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巡查，以便及時發現並消除潛在風險，防止任何洩漏和污染事件的發生。我們強化廢水源頭管控，優化污水處理設施運</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行及日常管理，對泥漿</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、廢液進行脫水處理，進一步減少環</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境影響。此外，我們不斷提高污水的回用率，將井下作業產</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生的污水用於循環洗井，以及對壓裂返排液進行循環再利用；</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生產過程產生的廢油及廢水均經過分類管理後，安全轉移至甲方提供的專用存儲設施中，並由專業團隊進行後續回注處</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理，既減少了污水排放量，同時也降低了新鮮水資源的消耗。</a:t>
            </a:r>
            <a:endParaRPr sz="900" dirty="0">
              <a:latin typeface="微软雅黑" panose="020B0503020204020204" charset="-122"/>
              <a:ea typeface="微软雅黑" panose="020B0503020204020204" charset="-122"/>
              <a:cs typeface="微软雅黑" panose="020B0503020204020204" charset="-122"/>
            </a:endParaRPr>
          </a:p>
        </p:txBody>
      </p:sp>
      <p:sp>
        <p:nvSpPr>
          <p:cNvPr id="888" name="rect 888"/>
          <p:cNvSpPr/>
          <p:nvPr/>
        </p:nvSpPr>
        <p:spPr>
          <a:xfrm>
            <a:off x="8470076" y="7908108"/>
            <a:ext cx="5856617" cy="872363"/>
          </a:xfrm>
          <a:prstGeom prst="rect">
            <a:avLst/>
          </a:prstGeom>
          <a:solidFill>
            <a:srgbClr val="F6F8F6">
              <a:alpha val="100000"/>
            </a:srgbClr>
          </a:solidFill>
          <a:ln w="0" cap="flat">
            <a:noFill/>
            <a:prstDash val="solid"/>
            <a:miter lim="0"/>
          </a:ln>
        </p:spPr>
        <p:txBody>
          <a:bodyPr rtlCol="0"/>
          <a:lstStyle/>
          <a:p>
            <a:pPr algn="ctr"/>
            <a:endParaRPr lang="zh-CN" altLang="en-US"/>
          </a:p>
        </p:txBody>
      </p:sp>
      <p:graphicFrame>
        <p:nvGraphicFramePr>
          <p:cNvPr id="890" name="table 890"/>
          <p:cNvGraphicFramePr>
            <a:graphicFrameLocks noGrp="1"/>
          </p:cNvGraphicFramePr>
          <p:nvPr/>
        </p:nvGraphicFramePr>
        <p:xfrm>
          <a:off x="8427298" y="7876135"/>
          <a:ext cx="5934075" cy="938529"/>
        </p:xfrm>
        <a:graphic>
          <a:graphicData uri="http://schemas.openxmlformats.org/drawingml/2006/table">
            <a:tbl>
              <a:tblPr/>
              <a:tblGrid>
                <a:gridCol w="5934075"/>
              </a:tblGrid>
              <a:tr h="938529">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235585" algn="l" rtl="0" eaLnBrk="0">
                        <a:lnSpc>
                          <a:spcPct val="800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實施分類收集制度，對可回收利用的一般固體廢物（如廢紙張、廢金屬等）進行集中</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收集後進行資源化回收利</a:t>
                      </a:r>
                      <a:endParaRPr sz="900" dirty="0">
                        <a:latin typeface="微软雅黑" panose="020B0503020204020204" charset="-122"/>
                        <a:ea typeface="微软雅黑" panose="020B0503020204020204" charset="-122"/>
                        <a:cs typeface="微软雅黑" panose="020B0503020204020204" charset="-122"/>
                      </a:endParaRPr>
                    </a:p>
                    <a:p>
                      <a:pPr marL="234315" algn="l" rtl="0" eaLnBrk="0">
                        <a:lnSpc>
                          <a:spcPts val="185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用；對於不可回收的生活垃圾等其他一般固體廢物</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，則統一交由專業環衛部門進行合規處理。</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r>
            </a:tbl>
          </a:graphicData>
        </a:graphic>
      </p:graphicFrame>
      <p:pic>
        <p:nvPicPr>
          <p:cNvPr id="892" name="picture 892"/>
          <p:cNvPicPr>
            <a:picLocks noChangeAspect="1"/>
          </p:cNvPicPr>
          <p:nvPr/>
        </p:nvPicPr>
        <p:blipFill>
          <a:blip r:embed="rId4"/>
          <a:stretch>
            <a:fillRect/>
          </a:stretch>
        </p:blipFill>
        <p:spPr>
          <a:xfrm rot="21600000">
            <a:off x="3985205" y="7075576"/>
            <a:ext cx="2663993" cy="1738795"/>
          </a:xfrm>
          <a:prstGeom prst="rect">
            <a:avLst/>
          </a:prstGeom>
        </p:spPr>
      </p:pic>
      <p:pic>
        <p:nvPicPr>
          <p:cNvPr id="898" name="picture 898"/>
          <p:cNvPicPr>
            <a:picLocks noChangeAspect="1"/>
          </p:cNvPicPr>
          <p:nvPr/>
        </p:nvPicPr>
        <p:blipFill>
          <a:blip r:embed="rId5"/>
          <a:stretch>
            <a:fillRect/>
          </a:stretch>
        </p:blipFill>
        <p:spPr>
          <a:xfrm rot="21600000">
            <a:off x="4263467" y="2197963"/>
            <a:ext cx="2158615" cy="1510207"/>
          </a:xfrm>
          <a:prstGeom prst="rect">
            <a:avLst/>
          </a:prstGeom>
        </p:spPr>
      </p:pic>
      <p:sp>
        <p:nvSpPr>
          <p:cNvPr id="900" name="textbox 900"/>
          <p:cNvSpPr/>
          <p:nvPr/>
        </p:nvSpPr>
        <p:spPr>
          <a:xfrm>
            <a:off x="711363" y="9781247"/>
            <a:ext cx="1370139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rPr>
              <a:t>4</a:t>
            </a:r>
            <a:endParaRPr lang="en-US"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904" name="rect 904"/>
          <p:cNvSpPr/>
          <p:nvPr/>
        </p:nvSpPr>
        <p:spPr>
          <a:xfrm>
            <a:off x="12149502" y="2291231"/>
            <a:ext cx="1884146" cy="115582"/>
          </a:xfrm>
          <a:prstGeom prst="rect">
            <a:avLst/>
          </a:prstGeom>
          <a:solidFill>
            <a:srgbClr val="DDE6DE">
              <a:alpha val="100000"/>
            </a:srgbClr>
          </a:solidFill>
          <a:ln w="0" cap="flat">
            <a:noFill/>
            <a:prstDash val="solid"/>
            <a:miter lim="0"/>
          </a:ln>
        </p:spPr>
        <p:txBody>
          <a:bodyPr rtlCol="0"/>
          <a:lstStyle/>
          <a:p>
            <a:pPr algn="ctr"/>
            <a:endParaRPr lang="zh-CN" altLang="en-US"/>
          </a:p>
        </p:txBody>
      </p:sp>
      <p:sp>
        <p:nvSpPr>
          <p:cNvPr id="906" name="path 906"/>
          <p:cNvSpPr/>
          <p:nvPr/>
        </p:nvSpPr>
        <p:spPr>
          <a:xfrm>
            <a:off x="8538474" y="7876135"/>
            <a:ext cx="1094396" cy="6350"/>
          </a:xfrm>
          <a:custGeom>
            <a:avLst/>
            <a:gdLst/>
            <a:ahLst/>
            <a:cxnLst/>
            <a:rect l="0" t="0" r="0" b="0"/>
            <a:pathLst>
              <a:path w="1723" h="10">
                <a:moveTo>
                  <a:pt x="1723" y="5"/>
                </a:moveTo>
                <a:lnTo>
                  <a:pt x="0" y="5"/>
                </a:lnTo>
              </a:path>
            </a:pathLst>
          </a:custGeom>
          <a:noFill/>
          <a:ln w="6350" cap="flat">
            <a:solidFill>
              <a:srgbClr val="0B8A64"/>
            </a:solidFill>
            <a:prstDash val="solid"/>
            <a:miter lim="400000"/>
          </a:ln>
        </p:spPr>
        <p:txBody>
          <a:bodyPr rtlCol="0"/>
          <a:lstStyle/>
          <a:p>
            <a:pPr algn="ctr"/>
            <a:endParaRPr lang="zh-CN" altLang="en-US"/>
          </a:p>
        </p:txBody>
      </p:sp>
      <p:pic>
        <p:nvPicPr>
          <p:cNvPr id="908" name="picture 908"/>
          <p:cNvPicPr>
            <a:picLocks noChangeAspect="1"/>
          </p:cNvPicPr>
          <p:nvPr/>
        </p:nvPicPr>
        <p:blipFill>
          <a:blip r:embed="rId6"/>
          <a:stretch>
            <a:fillRect/>
          </a:stretch>
        </p:blipFill>
        <p:spPr>
          <a:xfrm rot="21600000">
            <a:off x="8657274" y="7768817"/>
            <a:ext cx="1047598" cy="207695"/>
          </a:xfrm>
          <a:prstGeom prst="rect">
            <a:avLst/>
          </a:prstGeom>
        </p:spPr>
      </p:pic>
      <p:sp>
        <p:nvSpPr>
          <p:cNvPr id="918" name="rect 918"/>
          <p:cNvSpPr/>
          <p:nvPr/>
        </p:nvSpPr>
        <p:spPr>
          <a:xfrm>
            <a:off x="12149455" y="2564765"/>
            <a:ext cx="1884680" cy="115570"/>
          </a:xfrm>
          <a:prstGeom prst="rect">
            <a:avLst/>
          </a:prstGeom>
          <a:solidFill>
            <a:srgbClr val="B7CDBB">
              <a:alpha val="100000"/>
            </a:srgbClr>
          </a:solidFill>
          <a:ln w="0" cap="flat">
            <a:noFill/>
            <a:prstDash val="solid"/>
            <a:miter lim="0"/>
          </a:ln>
        </p:spPr>
        <p:txBody>
          <a:bodyPr rtlCol="0"/>
          <a:lstStyle/>
          <a:p>
            <a:pPr algn="ctr"/>
            <a:endParaRPr lang="zh-CN" altLang="en-US"/>
          </a:p>
        </p:txBody>
      </p:sp>
      <p:sp>
        <p:nvSpPr>
          <p:cNvPr id="924" name="textbox 924"/>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926" name="textbox 926"/>
          <p:cNvSpPr/>
          <p:nvPr/>
        </p:nvSpPr>
        <p:spPr>
          <a:xfrm>
            <a:off x="8793340" y="7799763"/>
            <a:ext cx="781684" cy="159385"/>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8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一般固體廢物</a:t>
            </a:r>
            <a:endParaRPr sz="1000" dirty="0">
              <a:latin typeface="微软雅黑" panose="020B0503020204020204" charset="-122"/>
              <a:ea typeface="微软雅黑" panose="020B0503020204020204" charset="-122"/>
              <a:cs typeface="微软雅黑" panose="020B0503020204020204" charset="-122"/>
            </a:endParaRPr>
          </a:p>
        </p:txBody>
      </p:sp>
      <p:sp>
        <p:nvSpPr>
          <p:cNvPr id="928" name="textbox 928"/>
          <p:cNvSpPr/>
          <p:nvPr/>
        </p:nvSpPr>
        <p:spPr>
          <a:xfrm>
            <a:off x="5024240" y="8895208"/>
            <a:ext cx="591819" cy="145414"/>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污水拉運車</a:t>
            </a:r>
            <a:endParaRPr sz="900" dirty="0">
              <a:latin typeface="微软雅黑" panose="020B0503020204020204" charset="-122"/>
              <a:ea typeface="微软雅黑" panose="020B0503020204020204" charset="-122"/>
              <a:cs typeface="微软雅黑" panose="020B0503020204020204" charset="-122"/>
            </a:endParaRPr>
          </a:p>
        </p:txBody>
      </p:sp>
      <p:sp>
        <p:nvSpPr>
          <p:cNvPr id="930" name="path 930"/>
          <p:cNvSpPr/>
          <p:nvPr/>
        </p:nvSpPr>
        <p:spPr>
          <a:xfrm>
            <a:off x="9845265" y="7876135"/>
            <a:ext cx="4405249" cy="6350"/>
          </a:xfrm>
          <a:custGeom>
            <a:avLst/>
            <a:gdLst/>
            <a:ahLst/>
            <a:cxnLst/>
            <a:rect l="0" t="0" r="0" b="0"/>
            <a:pathLst>
              <a:path w="6937" h="10">
                <a:moveTo>
                  <a:pt x="6937" y="5"/>
                </a:moveTo>
                <a:lnTo>
                  <a:pt x="0" y="5"/>
                </a:lnTo>
              </a:path>
            </a:pathLst>
          </a:custGeom>
          <a:noFill/>
          <a:ln w="6350" cap="flat">
            <a:solidFill>
              <a:srgbClr val="0B8A64"/>
            </a:solidFill>
            <a:prstDash val="solid"/>
            <a:miter lim="400000"/>
          </a:ln>
        </p:spPr>
        <p:txBody>
          <a:bodyPr rtlCol="0"/>
          <a:lstStyle/>
          <a:p>
            <a:pPr algn="ctr"/>
            <a:endParaRPr lang="zh-CN" altLang="en-US"/>
          </a:p>
        </p:txBody>
      </p:sp>
      <p:sp>
        <p:nvSpPr>
          <p:cNvPr id="932" name="path 932"/>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7"/>
          <a:stretch>
            <a:fillRect/>
          </a:stretch>
        </p:blipFill>
        <p:spPr>
          <a:xfrm>
            <a:off x="561975" y="338455"/>
            <a:ext cx="878205" cy="250190"/>
          </a:xfrm>
          <a:prstGeom prst="rect">
            <a:avLst/>
          </a:prstGeom>
        </p:spPr>
      </p:pic>
      <p:sp>
        <p:nvSpPr>
          <p:cNvPr id="3" name="textbox 726"/>
          <p:cNvSpPr/>
          <p:nvPr/>
        </p:nvSpPr>
        <p:spPr>
          <a:xfrm>
            <a:off x="8999855" y="2197735"/>
            <a:ext cx="1283335" cy="975360"/>
          </a:xfrm>
          <a:prstGeom prst="rect">
            <a:avLst/>
          </a:prstGeom>
          <a:noFill/>
          <a:ln w="0" cap="flat">
            <a:noFill/>
            <a:prstDash val="solid"/>
            <a:miter lim="0"/>
          </a:ln>
        </p:spPr>
        <p:txBody>
          <a:bodyPr vert="horz" wrap="square" lIns="0" tIns="0" rIns="0" bIns="0"/>
          <a:p>
            <a:pPr algn="l" rtl="0" eaLnBrk="0">
              <a:lnSpc>
                <a:spcPct val="83000"/>
              </a:lnSpc>
            </a:pPr>
            <a:endParaRPr sz="100" dirty="0">
              <a:latin typeface="Arial" panose="020B0604020202020204"/>
              <a:ea typeface="Arial" panose="020B0604020202020204"/>
              <a:cs typeface="Arial" panose="020B0604020202020204"/>
            </a:endParaRPr>
          </a:p>
          <a:p>
            <a:pPr marL="65405" algn="l" rtl="0" eaLnBrk="0">
              <a:lnSpc>
                <a:spcPts val="2500"/>
              </a:lnSpc>
              <a:spcBef>
                <a:spcPts val="1695"/>
              </a:spcBef>
            </a:pPr>
            <a:r>
              <a:rPr lang="en-US" sz="2000" kern="0" spc="-180" dirty="0">
                <a:solidFill>
                  <a:srgbClr val="008F66">
                    <a:alpha val="100000"/>
                  </a:srgbClr>
                </a:solidFill>
                <a:latin typeface="Arial" panose="020B0604020202020204"/>
                <a:ea typeface="Arial" panose="020B0604020202020204"/>
                <a:cs typeface="Arial" panose="020B0604020202020204"/>
              </a:rPr>
              <a:t>2.218</a:t>
            </a:r>
            <a:r>
              <a:rPr sz="700" kern="0" spc="190" dirty="0">
                <a:solidFill>
                  <a:srgbClr val="57585A">
                    <a:alpha val="100000"/>
                  </a:srgbClr>
                </a:solidFill>
                <a:latin typeface="微软雅黑" panose="020B0503020204020204" charset="-122"/>
                <a:ea typeface="微软雅黑" panose="020B0503020204020204" charset="-122"/>
                <a:cs typeface="微软雅黑" panose="020B0503020204020204" charset="-122"/>
              </a:rPr>
              <a:t>万吨</a:t>
            </a:r>
            <a:endParaRPr sz="700" dirty="0">
              <a:latin typeface="微软雅黑" panose="020B0503020204020204" charset="-122"/>
              <a:ea typeface="微软雅黑" panose="020B0503020204020204" charset="-122"/>
              <a:cs typeface="微软雅黑" panose="020B0503020204020204" charset="-122"/>
            </a:endParaRPr>
          </a:p>
          <a:p>
            <a:pPr algn="l" rtl="0" eaLnBrk="0">
              <a:lnSpc>
                <a:spcPct val="148000"/>
              </a:lnSpc>
            </a:pPr>
            <a:endParaRPr sz="1000" dirty="0">
              <a:latin typeface="Arial" panose="020B0604020202020204"/>
              <a:ea typeface="Arial" panose="020B0604020202020204"/>
              <a:cs typeface="Arial" panose="020B0604020202020204"/>
            </a:endParaRPr>
          </a:p>
          <a:p>
            <a:pPr marL="67310" algn="l" rtl="0" eaLnBrk="0">
              <a:lnSpc>
                <a:spcPct val="87000"/>
              </a:lnSpc>
              <a:spcBef>
                <a:spcPts val="275"/>
              </a:spcBef>
            </a:pPr>
            <a:endParaRPr sz="8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4" name="picture 984"/>
          <p:cNvPicPr>
            <a:picLocks noChangeAspect="1"/>
          </p:cNvPicPr>
          <p:nvPr/>
        </p:nvPicPr>
        <p:blipFill>
          <a:blip r:embed="rId1"/>
          <a:stretch>
            <a:fillRect/>
          </a:stretch>
        </p:blipFill>
        <p:spPr>
          <a:xfrm rot="21600000">
            <a:off x="0" y="0"/>
            <a:ext cx="7559675" cy="4583430"/>
          </a:xfrm>
          <a:prstGeom prst="rect">
            <a:avLst/>
          </a:prstGeom>
        </p:spPr>
      </p:pic>
      <p:pic>
        <p:nvPicPr>
          <p:cNvPr id="986" name="picture 986"/>
          <p:cNvPicPr>
            <a:picLocks noChangeAspect="1"/>
          </p:cNvPicPr>
          <p:nvPr/>
        </p:nvPicPr>
        <p:blipFill>
          <a:blip r:embed="rId2"/>
          <a:stretch>
            <a:fillRect/>
          </a:stretch>
        </p:blipFill>
        <p:spPr>
          <a:xfrm rot="21600000">
            <a:off x="801354" y="5376517"/>
            <a:ext cx="5824448" cy="37884"/>
          </a:xfrm>
          <a:prstGeom prst="rect">
            <a:avLst/>
          </a:prstGeom>
        </p:spPr>
      </p:pic>
      <p:grpSp>
        <p:nvGrpSpPr>
          <p:cNvPr id="32" name="group 32"/>
          <p:cNvGrpSpPr/>
          <p:nvPr/>
        </p:nvGrpSpPr>
        <p:grpSpPr>
          <a:xfrm rot="21600000">
            <a:off x="720421" y="5179134"/>
            <a:ext cx="661974" cy="235381"/>
            <a:chOff x="0" y="0"/>
            <a:chExt cx="661974" cy="235381"/>
          </a:xfrm>
        </p:grpSpPr>
        <p:sp>
          <p:nvSpPr>
            <p:cNvPr id="988" name="path 988"/>
            <p:cNvSpPr/>
            <p:nvPr/>
          </p:nvSpPr>
          <p:spPr>
            <a:xfrm>
              <a:off x="0" y="0"/>
              <a:ext cx="661974" cy="235381"/>
            </a:xfrm>
            <a:custGeom>
              <a:avLst/>
              <a:gdLst/>
              <a:ahLst/>
              <a:cxnLst/>
              <a:rect l="0" t="0" r="0" b="0"/>
              <a:pathLst>
                <a:path w="1042" h="370">
                  <a:moveTo>
                    <a:pt x="185" y="5"/>
                  </a:moveTo>
                  <a:cubicBezTo>
                    <a:pt x="85" y="5"/>
                    <a:pt x="5" y="85"/>
                    <a:pt x="5" y="185"/>
                  </a:cubicBezTo>
                  <a:cubicBezTo>
                    <a:pt x="5" y="284"/>
                    <a:pt x="85" y="365"/>
                    <a:pt x="185" y="365"/>
                  </a:cubicBezTo>
                  <a:lnTo>
                    <a:pt x="857" y="365"/>
                  </a:lnTo>
                  <a:cubicBezTo>
                    <a:pt x="956" y="365"/>
                    <a:pt x="1037" y="284"/>
                    <a:pt x="1037" y="185"/>
                  </a:cubicBezTo>
                  <a:cubicBezTo>
                    <a:pt x="1037" y="85"/>
                    <a:pt x="956" y="5"/>
                    <a:pt x="857" y="5"/>
                  </a:cubicBezTo>
                  <a:lnTo>
                    <a:pt x="185" y="5"/>
                  </a:lnTo>
                  <a:close/>
                </a:path>
              </a:pathLst>
            </a:custGeom>
            <a:noFill/>
            <a:ln w="6350" cap="flat">
              <a:solidFill>
                <a:srgbClr val="0B8A64"/>
              </a:solidFill>
              <a:prstDash val="solid"/>
              <a:miter lim="400000"/>
            </a:ln>
          </p:spPr>
          <p:txBody>
            <a:bodyPr rtlCol="0"/>
            <a:lstStyle/>
            <a:p>
              <a:pPr algn="ctr"/>
              <a:endParaRPr lang="zh-CN" altLang="en-US"/>
            </a:p>
          </p:txBody>
        </p:sp>
        <p:sp>
          <p:nvSpPr>
            <p:cNvPr id="990" name="textbox 990"/>
            <p:cNvSpPr/>
            <p:nvPr/>
          </p:nvSpPr>
          <p:spPr>
            <a:xfrm>
              <a:off x="-12700" y="-12700"/>
              <a:ext cx="687705" cy="276225"/>
            </a:xfrm>
            <a:prstGeom prst="rect">
              <a:avLst/>
            </a:prstGeom>
            <a:noFill/>
            <a:ln w="0" cap="flat">
              <a:noFill/>
              <a:prstDash val="solid"/>
              <a:miter lim="0"/>
            </a:ln>
          </p:spPr>
          <p:txBody>
            <a:bodyPr vert="horz" wrap="square" lIns="0" tIns="0" rIns="0" bIns="0"/>
            <a:lstStyle/>
            <a:p>
              <a:pPr algn="l" rtl="0" eaLnBrk="0">
                <a:lnSpc>
                  <a:spcPct val="100000"/>
                </a:lnSpc>
              </a:pPr>
              <a:endParaRPr sz="500" dirty="0">
                <a:latin typeface="Arial" panose="020B0604020202020204"/>
                <a:ea typeface="Arial" panose="020B0604020202020204"/>
                <a:cs typeface="Arial" panose="020B0604020202020204"/>
              </a:endParaRPr>
            </a:p>
            <a:p>
              <a:pPr marL="146050" algn="l" rtl="0" eaLnBrk="0">
                <a:lnSpc>
                  <a:spcPct val="88000"/>
                </a:lnSpc>
                <a:spcBef>
                  <a:spcPts val="5"/>
                </a:spcBef>
              </a:pPr>
              <a:r>
                <a:rPr sz="9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2024年</a:t>
              </a:r>
              <a:endParaRPr sz="900" dirty="0">
                <a:latin typeface="微软雅黑" panose="020B0503020204020204" charset="-122"/>
                <a:ea typeface="微软雅黑" panose="020B0503020204020204" charset="-122"/>
                <a:cs typeface="微软雅黑" panose="020B0503020204020204" charset="-122"/>
              </a:endParaRPr>
            </a:p>
          </p:txBody>
        </p:sp>
      </p:grpSp>
      <p:graphicFrame>
        <p:nvGraphicFramePr>
          <p:cNvPr id="992" name="table 992"/>
          <p:cNvGraphicFramePr>
            <a:graphicFrameLocks noGrp="1"/>
          </p:cNvGraphicFramePr>
          <p:nvPr/>
        </p:nvGraphicFramePr>
        <p:xfrm>
          <a:off x="719999" y="5395455"/>
          <a:ext cx="5939154" cy="3491864"/>
        </p:xfrm>
        <a:graphic>
          <a:graphicData uri="http://schemas.openxmlformats.org/drawingml/2006/table">
            <a:tbl>
              <a:tblPr/>
              <a:tblGrid>
                <a:gridCol w="2106295"/>
                <a:gridCol w="1969770"/>
                <a:gridCol w="1863089"/>
              </a:tblGrid>
              <a:tr h="1918970">
                <a:tc>
                  <a:txBody>
                    <a:bodyPr/>
                    <a:lstStyle/>
                    <a:p>
                      <a:pPr algn="l" rtl="0" eaLnBrk="0">
                        <a:lnSpc>
                          <a:spcPct val="123000"/>
                        </a:lnSpc>
                      </a:pPr>
                      <a:endParaRPr sz="1000" dirty="0">
                        <a:latin typeface="Arial" panose="020B0604020202020204"/>
                        <a:ea typeface="Arial" panose="020B0604020202020204"/>
                        <a:cs typeface="Arial" panose="020B0604020202020204"/>
                      </a:endParaRPr>
                    </a:p>
                    <a:p>
                      <a:pPr marL="137160" algn="l" rtl="0" eaLnBrk="0">
                        <a:lnSpc>
                          <a:spcPct val="88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能源消耗量</a:t>
                      </a:r>
                      <a:endParaRPr sz="900" dirty="0">
                        <a:latin typeface="微软雅黑" panose="020B0503020204020204" charset="-122"/>
                        <a:ea typeface="微软雅黑" panose="020B0503020204020204" charset="-122"/>
                        <a:cs typeface="微软雅黑" panose="020B0503020204020204" charset="-122"/>
                      </a:endParaRPr>
                    </a:p>
                    <a:p>
                      <a:pPr marL="139700" algn="l" rtl="0" eaLnBrk="0">
                        <a:lnSpc>
                          <a:spcPts val="3075"/>
                        </a:lnSpc>
                        <a:spcBef>
                          <a:spcPts val="1305"/>
                        </a:spcBef>
                      </a:pPr>
                      <a:r>
                        <a:rPr lang="en-US" sz="2500" b="1" kern="0" spc="-120" dirty="0">
                          <a:solidFill>
                            <a:srgbClr val="0B8A64">
                              <a:alpha val="100000"/>
                            </a:srgbClr>
                          </a:solidFill>
                          <a:latin typeface="Arial" panose="020B0604020202020204"/>
                          <a:ea typeface="Arial" panose="020B0604020202020204"/>
                          <a:cs typeface="Arial" panose="020B0604020202020204"/>
                          <a:sym typeface="+mn-ea"/>
                        </a:rPr>
                        <a:t>5672,94 </a:t>
                      </a:r>
                      <a:r>
                        <a:rPr sz="800" kern="0" spc="8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a:t>
                      </a:r>
                      <a:endParaRPr sz="800" dirty="0">
                        <a:latin typeface="微软雅黑" panose="020B0503020204020204" charset="-122"/>
                        <a:ea typeface="微软雅黑" panose="020B0503020204020204" charset="-122"/>
                        <a:cs typeface="微软雅黑" panose="020B0503020204020204" charset="-122"/>
                      </a:endParaRPr>
                    </a:p>
                    <a:p>
                      <a:pPr algn="l" rtl="0" eaLnBrk="0">
                        <a:lnSpc>
                          <a:spcPct val="119000"/>
                        </a:lnSpc>
                      </a:pPr>
                      <a:endParaRPr sz="1000" dirty="0">
                        <a:latin typeface="Arial" panose="020B0604020202020204"/>
                        <a:ea typeface="Arial" panose="020B0604020202020204"/>
                        <a:cs typeface="Arial" panose="020B0604020202020204"/>
                      </a:endParaRPr>
                    </a:p>
                    <a:p>
                      <a:pPr marL="135255" algn="l" rtl="0" eaLnBrk="0">
                        <a:lnSpc>
                          <a:spcPct val="88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天然氣</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Arial" panose="020B0604020202020204"/>
                        <a:ea typeface="Arial" panose="020B0604020202020204"/>
                        <a:cs typeface="Arial" panose="020B0604020202020204"/>
                      </a:endParaRPr>
                    </a:p>
                    <a:p>
                      <a:pPr marL="142875" algn="l" rtl="0" eaLnBrk="0">
                        <a:lnSpc>
                          <a:spcPts val="3075"/>
                        </a:lnSpc>
                        <a:spcBef>
                          <a:spcPts val="5"/>
                        </a:spcBef>
                      </a:pPr>
                      <a:r>
                        <a:rPr lang="en-US" sz="2500" b="1" kern="0" spc="70" dirty="0">
                          <a:solidFill>
                            <a:srgbClr val="0B8A64">
                              <a:alpha val="100000"/>
                            </a:srgbClr>
                          </a:solidFill>
                          <a:latin typeface="Arial" panose="020B0604020202020204"/>
                          <a:ea typeface="Arial" panose="020B0604020202020204"/>
                          <a:cs typeface="Arial" panose="020B0604020202020204"/>
                        </a:rPr>
                        <a:t>1,317,095</a:t>
                      </a:r>
                      <a:r>
                        <a:rPr sz="800" kern="0" spc="9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a:t>
                      </a: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86360" algn="l" rtl="0" eaLnBrk="0">
                        <a:lnSpc>
                          <a:spcPct val="890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能源消耗密度</a:t>
                      </a:r>
                      <a:endParaRPr sz="900" dirty="0">
                        <a:latin typeface="微软雅黑" panose="020B0503020204020204" charset="-122"/>
                        <a:ea typeface="微软雅黑" panose="020B0503020204020204" charset="-122"/>
                        <a:cs typeface="微软雅黑" panose="020B0503020204020204" charset="-122"/>
                      </a:endParaRPr>
                    </a:p>
                    <a:p>
                      <a:pPr marL="93345" algn="l" rtl="0" eaLnBrk="0">
                        <a:lnSpc>
                          <a:spcPct val="95000"/>
                        </a:lnSpc>
                        <a:spcBef>
                          <a:spcPts val="1300"/>
                        </a:spcBef>
                      </a:pPr>
                      <a:r>
                        <a:rPr lang="en-US" sz="2700" b="1" kern="0" spc="-180" dirty="0">
                          <a:solidFill>
                            <a:srgbClr val="0B8A64">
                              <a:alpha val="100000"/>
                            </a:srgbClr>
                          </a:solidFill>
                          <a:latin typeface="Arial" panose="020B0604020202020204"/>
                          <a:ea typeface="Arial" panose="020B0604020202020204"/>
                          <a:cs typeface="Arial" panose="020B0604020202020204"/>
                        </a:rPr>
                        <a:t>146.42 </a:t>
                      </a:r>
                      <a:r>
                        <a:rPr sz="8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兆瓦時/百萬營收</a:t>
                      </a:r>
                      <a:endParaRPr sz="800" dirty="0">
                        <a:latin typeface="微软雅黑" panose="020B0503020204020204" charset="-122"/>
                        <a:ea typeface="微软雅黑" panose="020B0503020204020204" charset="-122"/>
                        <a:cs typeface="微软雅黑" panose="020B0503020204020204" charset="-122"/>
                      </a:endParaRPr>
                    </a:p>
                    <a:p>
                      <a:pPr algn="l" rtl="0" eaLnBrk="0">
                        <a:lnSpc>
                          <a:spcPct val="120000"/>
                        </a:lnSpc>
                      </a:pPr>
                      <a:endParaRPr sz="1000" dirty="0">
                        <a:latin typeface="Arial" panose="020B0604020202020204"/>
                        <a:ea typeface="Arial" panose="020B0604020202020204"/>
                        <a:cs typeface="Arial" panose="020B0604020202020204"/>
                      </a:endParaRPr>
                    </a:p>
                    <a:p>
                      <a:pPr marL="114935" algn="l" rtl="0" eaLnBrk="0">
                        <a:lnSpc>
                          <a:spcPct val="87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柴油</a:t>
                      </a:r>
                      <a:endPar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p>
                      <a:pPr marL="114935" algn="l" rtl="0" eaLnBrk="0">
                        <a:lnSpc>
                          <a:spcPct val="87000"/>
                        </a:lnSpc>
                        <a:spcBef>
                          <a:spcPts val="280"/>
                        </a:spcBef>
                      </a:pP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r>
                        <a:rPr lang="en-US" sz="2300" b="1" kern="0" spc="-80" dirty="0">
                          <a:solidFill>
                            <a:srgbClr val="0B8A64">
                              <a:alpha val="100000"/>
                            </a:srgbClr>
                          </a:solidFill>
                          <a:latin typeface="Arial" panose="020B0604020202020204"/>
                          <a:ea typeface="Arial" panose="020B0604020202020204"/>
                          <a:cs typeface="Arial" panose="020B0604020202020204"/>
                        </a:rPr>
                        <a:t>  243,478.01</a:t>
                      </a:r>
                      <a:endParaRPr lang="zh-CN" altLang="en-US" sz="2300" b="1" kern="0" spc="-80" dirty="0">
                        <a:solidFill>
                          <a:srgbClr val="0B8A64">
                            <a:alpha val="100000"/>
                          </a:srgbClr>
                        </a:solidFill>
                        <a:latin typeface="Arial" panose="020B0604020202020204"/>
                        <a:ea typeface="宋体" panose="02010600030101010101" pitchFamily="2" charset="-122"/>
                        <a:cs typeface="Arial" panose="020B0604020202020204"/>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26000"/>
                        </a:lnSpc>
                      </a:pPr>
                      <a:endParaRPr sz="1000" dirty="0">
                        <a:latin typeface="Arial" panose="020B0604020202020204"/>
                        <a:ea typeface="Arial" panose="020B0604020202020204"/>
                        <a:cs typeface="Arial" panose="020B0604020202020204"/>
                      </a:endParaRPr>
                    </a:p>
                    <a:p>
                      <a:pPr marL="126365" algn="l" rtl="0" eaLnBrk="0">
                        <a:lnSpc>
                          <a:spcPct val="83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用電量</a:t>
                      </a:r>
                      <a:endParaRPr sz="900" dirty="0">
                        <a:latin typeface="微软雅黑" panose="020B0503020204020204" charset="-122"/>
                        <a:ea typeface="微软雅黑" panose="020B0503020204020204" charset="-122"/>
                        <a:cs typeface="微软雅黑" panose="020B0503020204020204" charset="-122"/>
                      </a:endParaRPr>
                    </a:p>
                    <a:p>
                      <a:pPr marL="130810" algn="l" rtl="0" eaLnBrk="0">
                        <a:lnSpc>
                          <a:spcPts val="3075"/>
                        </a:lnSpc>
                        <a:spcBef>
                          <a:spcPts val="1320"/>
                        </a:spcBef>
                      </a:pPr>
                      <a:r>
                        <a:rPr lang="en-US" sz="2500" b="1" kern="0" spc="-110" dirty="0">
                          <a:solidFill>
                            <a:srgbClr val="0B8A64">
                              <a:alpha val="100000"/>
                            </a:srgbClr>
                          </a:solidFill>
                          <a:latin typeface="Arial" panose="020B0604020202020204"/>
                          <a:ea typeface="Arial" panose="020B0604020202020204"/>
                          <a:cs typeface="Arial" panose="020B0604020202020204"/>
                        </a:rPr>
                        <a:t>5,672,943 </a:t>
                      </a:r>
                      <a:r>
                        <a:rPr sz="800" kern="0" spc="9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a:t>
                      </a:r>
                      <a:endParaRPr sz="800" dirty="0">
                        <a:latin typeface="微软雅黑" panose="020B0503020204020204" charset="-122"/>
                        <a:ea typeface="微软雅黑" panose="020B0503020204020204" charset="-122"/>
                        <a:cs typeface="微软雅黑" panose="020B0503020204020204" charset="-122"/>
                      </a:endParaRPr>
                    </a:p>
                    <a:p>
                      <a:pPr algn="l" rtl="0" eaLnBrk="0">
                        <a:lnSpc>
                          <a:spcPct val="120000"/>
                        </a:lnSpc>
                      </a:pPr>
                      <a:endParaRPr sz="1000" dirty="0">
                        <a:latin typeface="Arial" panose="020B0604020202020204"/>
                        <a:ea typeface="Arial" panose="020B0604020202020204"/>
                        <a:cs typeface="Arial" panose="020B0604020202020204"/>
                      </a:endParaRPr>
                    </a:p>
                    <a:p>
                      <a:pPr marL="127000" algn="l" rtl="0" eaLnBrk="0">
                        <a:lnSpc>
                          <a:spcPct val="87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汽油</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dirty="0">
                        <a:latin typeface="Arial" panose="020B0604020202020204"/>
                        <a:ea typeface="Arial" panose="020B0604020202020204"/>
                        <a:cs typeface="Arial" panose="020B0604020202020204"/>
                      </a:endParaRPr>
                    </a:p>
                    <a:p>
                      <a:pPr marL="138430" algn="l" rtl="0" eaLnBrk="0">
                        <a:lnSpc>
                          <a:spcPct val="99000"/>
                        </a:lnSpc>
                        <a:spcBef>
                          <a:spcPts val="0"/>
                        </a:spcBef>
                      </a:pPr>
                      <a:r>
                        <a:rPr lang="en-US" sz="2600" b="1" kern="0" spc="-130" dirty="0">
                          <a:solidFill>
                            <a:srgbClr val="0B8A64">
                              <a:alpha val="100000"/>
                            </a:srgbClr>
                          </a:solidFill>
                          <a:latin typeface="Arial" panose="020B0604020202020204"/>
                          <a:ea typeface="Arial" panose="020B0604020202020204"/>
                          <a:cs typeface="Arial" panose="020B0604020202020204"/>
                        </a:rPr>
                        <a:t>268,708</a:t>
                      </a:r>
                      <a:r>
                        <a:rPr sz="800" kern="0" spc="11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a:t>
                      </a: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572894">
                <a:tc gridSpan="3">
                  <a:txBody>
                    <a:bodyPr/>
                    <a:lstStyle/>
                    <a:p>
                      <a:pPr algn="l" rtl="0" eaLnBrk="0">
                        <a:lnSpc>
                          <a:spcPct val="184000"/>
                        </a:lnSpc>
                      </a:pPr>
                      <a:endParaRPr sz="1000" dirty="0">
                        <a:latin typeface="Arial" panose="020B0604020202020204"/>
                        <a:ea typeface="Arial" panose="020B0604020202020204"/>
                        <a:cs typeface="Arial" panose="020B0604020202020204"/>
                      </a:endParaRPr>
                    </a:p>
                    <a:p>
                      <a:pPr marL="8255" algn="l" rtl="0" eaLnBrk="0">
                        <a:lnSpc>
                          <a:spcPct val="88000"/>
                        </a:lnSpc>
                        <a:spcBef>
                          <a:spcPts val="5"/>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能源消耗密度(兆</a:t>
                      </a: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瓦時/百萬營收)</a:t>
                      </a: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26000"/>
                        </a:lnSpc>
                      </a:pPr>
                      <a:endParaRPr sz="1000" dirty="0">
                        <a:latin typeface="Arial" panose="020B0604020202020204"/>
                        <a:ea typeface="Arial" panose="020B0604020202020204"/>
                        <a:cs typeface="Arial" panose="020B0604020202020204"/>
                      </a:endParaRPr>
                    </a:p>
                    <a:p>
                      <a:pPr marL="5080" algn="l" rtl="0" eaLnBrk="0">
                        <a:lnSpc>
                          <a:spcPct val="88000"/>
                        </a:lnSpc>
                        <a:spcBef>
                          <a:spcPts val="275"/>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2022年</a:t>
                      </a:r>
                      <a:endParaRPr sz="900" dirty="0">
                        <a:latin typeface="微软雅黑" panose="020B0503020204020204" charset="-122"/>
                        <a:ea typeface="微软雅黑" panose="020B0503020204020204" charset="-122"/>
                        <a:cs typeface="微软雅黑" panose="020B0503020204020204" charset="-122"/>
                      </a:endParaRPr>
                    </a:p>
                    <a:p>
                      <a:pPr marL="5080" algn="l" rtl="0" eaLnBrk="0">
                        <a:lnSpc>
                          <a:spcPct val="88000"/>
                        </a:lnSpc>
                        <a:spcBef>
                          <a:spcPts val="1200"/>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2023年</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1000"/>
                        </a:lnSpc>
                      </a:pPr>
                      <a:endParaRPr sz="900" dirty="0">
                        <a:latin typeface="Arial" panose="020B0604020202020204"/>
                        <a:ea typeface="Arial" panose="020B0604020202020204"/>
                        <a:cs typeface="Arial" panose="020B0604020202020204"/>
                      </a:endParaRPr>
                    </a:p>
                    <a:p>
                      <a:pPr marL="5080" algn="l" rtl="0" eaLnBrk="0">
                        <a:lnSpc>
                          <a:spcPct val="88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hMerge="1">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hMerge="1">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bl>
          </a:graphicData>
        </a:graphic>
      </p:graphicFrame>
      <p:sp>
        <p:nvSpPr>
          <p:cNvPr id="994" name="textbox 994"/>
          <p:cNvSpPr/>
          <p:nvPr/>
        </p:nvSpPr>
        <p:spPr>
          <a:xfrm>
            <a:off x="8451215" y="1071245"/>
            <a:ext cx="5995670" cy="3018155"/>
          </a:xfrm>
          <a:prstGeom prst="rect">
            <a:avLst/>
          </a:prstGeom>
          <a:noFill/>
          <a:ln w="0" cap="flat">
            <a:noFill/>
            <a:prstDash val="solid"/>
            <a:miter lim="0"/>
          </a:ln>
        </p:spPr>
        <p:txBody>
          <a:bodyPr vert="horz" wrap="square" lIns="0" tIns="0" rIns="0" bIns="0"/>
          <a:lstStyle/>
          <a:p>
            <a:pPr algn="l" rtl="0" eaLnBrk="0">
              <a:lnSpc>
                <a:spcPct val="159000"/>
              </a:lnSpc>
            </a:pPr>
            <a:endParaRPr sz="100" dirty="0">
              <a:latin typeface="Arial" panose="020B0604020202020204"/>
              <a:ea typeface="Arial" panose="020B0604020202020204"/>
              <a:cs typeface="Arial" panose="020B0604020202020204"/>
            </a:endParaRPr>
          </a:p>
          <a:p>
            <a:pPr marL="15240" algn="l" rtl="0" eaLnBrk="0">
              <a:lnSpc>
                <a:spcPct val="159000"/>
              </a:lnSpc>
            </a:pPr>
            <a:r>
              <a:rPr sz="14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節約用水</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59000"/>
              </a:lnSpc>
            </a:pPr>
            <a:endParaRPr sz="1000" dirty="0">
              <a:latin typeface="Arial" panose="020B0604020202020204"/>
              <a:ea typeface="Arial" panose="020B0604020202020204"/>
              <a:cs typeface="Arial" panose="020B0604020202020204"/>
            </a:endParaRPr>
          </a:p>
          <a:p>
            <a:pPr marL="17145" algn="l" rtl="0" eaLnBrk="0">
              <a:lnSpc>
                <a:spcPct val="159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通奥检测主要取水源為地表水、地下水、市政供水等，尚未遇到水資源不足的情況。</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9000"/>
              </a:lnSpc>
            </a:pPr>
            <a:endParaRPr sz="1000" dirty="0">
              <a:latin typeface="Arial" panose="020B0604020202020204"/>
              <a:ea typeface="Arial" panose="020B0604020202020204"/>
              <a:cs typeface="Arial" panose="020B0604020202020204"/>
            </a:endParaRPr>
          </a:p>
          <a:p>
            <a:pPr marL="13970" algn="l" rtl="0" eaLnBrk="0">
              <a:lnSpc>
                <a:spcPct val="159000"/>
              </a:lnSpc>
              <a:spcBef>
                <a:spcPts val="27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我們在作業施工過程中全面推廣循環用水技術，</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最大限度減少新鮮水的使用。具體而言，</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公司通過優化井下作業工藝，</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ct val="159000"/>
              </a:lnSpc>
              <a:spcBef>
                <a:spcPts val="6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採用污水循環洗井技術，同時建立壓裂返排液回收利用系統，實現資源化再利用；此外，公司還將站區</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鍋爐熱水用於生</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活用水，進一步提高水資</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源利用率。為充分利用自然降水，公司在井場範圍內建設雨水收集系統，配套過濾設施和沉澱池，</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確保雨水水質達標後回用。通過一系列科學有效的水資源管理措施，通奥检测有效降低了新鮮水用量，提高</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了水循環利用率，</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同時也對雨水等實現了</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有效利用。2024年，西北業務部對平台井返液進行回收循環利用，實現節約水量65,218噸；綠</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洲營區倡導全體收集生活用水，用於綠植灌溉及廁所沖洗等用途，實現水資源再次利用；鑽</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井7隊、修井</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1隊等在井場設計建造了雨水收集系統，通過配備先進的雨水淨化設施，將收集到的雨水進行過濾和沉澱處理，</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使其達到可重複使</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用的標準，有效降低了新鮮水資源的消耗。</a:t>
            </a:r>
            <a:endParaRPr sz="900" dirty="0">
              <a:latin typeface="微软雅黑" panose="020B0503020204020204" charset="-122"/>
              <a:ea typeface="微软雅黑" panose="020B0503020204020204" charset="-122"/>
              <a:cs typeface="微软雅黑" panose="020B0503020204020204" charset="-122"/>
            </a:endParaRPr>
          </a:p>
        </p:txBody>
      </p:sp>
      <p:sp>
        <p:nvSpPr>
          <p:cNvPr id="996" name="textbox 996"/>
          <p:cNvSpPr/>
          <p:nvPr/>
        </p:nvSpPr>
        <p:spPr>
          <a:xfrm>
            <a:off x="8484235" y="6548755"/>
            <a:ext cx="5962650" cy="2795905"/>
          </a:xfrm>
          <a:prstGeom prst="rect">
            <a:avLst/>
          </a:prstGeom>
          <a:noFill/>
          <a:ln w="0" cap="flat">
            <a:noFill/>
            <a:prstDash val="solid"/>
            <a:miter lim="0"/>
          </a:ln>
        </p:spPr>
        <p:txBody>
          <a:bodyPr vert="horz" wrap="square" lIns="0" tIns="0" rIns="0" bIns="0"/>
          <a:lstStyle/>
          <a:p>
            <a:pPr algn="l" rtl="0" eaLnBrk="0">
              <a:lnSpc>
                <a:spcPct val="177000"/>
              </a:lnSpc>
            </a:pPr>
            <a:endParaRPr sz="100" dirty="0">
              <a:latin typeface="Arial" panose="020B0604020202020204"/>
              <a:ea typeface="Arial" panose="020B0604020202020204"/>
              <a:cs typeface="Arial" panose="020B0604020202020204"/>
            </a:endParaRPr>
          </a:p>
          <a:p>
            <a:pPr marL="17780" algn="l" rtl="0" eaLnBrk="0">
              <a:lnSpc>
                <a:spcPct val="177000"/>
              </a:lnSpc>
            </a:pPr>
            <a:r>
              <a:rPr sz="1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水資源管理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77000"/>
              </a:lnSpc>
            </a:pPr>
            <a:endParaRPr sz="1000" dirty="0">
              <a:latin typeface="Arial" panose="020B0604020202020204"/>
              <a:ea typeface="Arial" panose="020B0604020202020204"/>
              <a:cs typeface="Arial" panose="020B0604020202020204"/>
            </a:endParaRPr>
          </a:p>
          <a:p>
            <a:pPr marL="17780" algn="l" rtl="0" eaLnBrk="0">
              <a:lnSpc>
                <a:spcPct val="177000"/>
              </a:lnSpc>
              <a:spcBef>
                <a:spcPts val="28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通奥检测制定《廢水廢液污染防治管理辦法》，</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結合各運營地的具體要求，全面規範水資源管理和污水</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處理流程，確保用水</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行為的合規性和環境友好性。公司建立了完整的水資源管理台賬體</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系，</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要求相關部門定期提交水資源取用量數據，實現</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用水情況的動態監管。同時，</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公司將水資源管理納入核心考核指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標，設立年度水資源管理目標，並將其與高管績效考核</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及薪酬激勵直接掛鉤，通過季度、半年度及</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年度考核評估，推動水資源管理持續優化。</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77000"/>
              </a:lnSpc>
            </a:pPr>
            <a:endParaRPr sz="1000" dirty="0">
              <a:latin typeface="Arial" panose="020B0604020202020204"/>
              <a:ea typeface="Arial" panose="020B0604020202020204"/>
              <a:cs typeface="Arial" panose="020B0604020202020204"/>
            </a:endParaRPr>
          </a:p>
          <a:p>
            <a:pPr marL="17780" algn="l" rtl="0" eaLnBrk="0">
              <a:lnSpc>
                <a:spcPct val="177000"/>
              </a:lnSpc>
              <a:spcBef>
                <a:spcPts val="27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通奥检测將持續深化水資源管理創新，重點推進循環用水技術的應用，減少新鮮水消耗量，力爭在</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用水效率和資源節約方面</a:t>
            </a:r>
            <a:r>
              <a:rPr sz="9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達到行業領先地位。</a:t>
            </a:r>
            <a:endParaRPr sz="900" dirty="0">
              <a:latin typeface="微软雅黑" panose="020B0503020204020204" charset="-122"/>
              <a:ea typeface="微软雅黑" panose="020B0503020204020204" charset="-122"/>
              <a:cs typeface="微软雅黑" panose="020B0503020204020204" charset="-122"/>
            </a:endParaRPr>
          </a:p>
        </p:txBody>
      </p:sp>
      <p:pic>
        <p:nvPicPr>
          <p:cNvPr id="1000" name="picture 1000"/>
          <p:cNvPicPr>
            <a:picLocks noChangeAspect="1"/>
          </p:cNvPicPr>
          <p:nvPr/>
        </p:nvPicPr>
        <p:blipFill>
          <a:blip r:embed="rId3"/>
          <a:stretch>
            <a:fillRect/>
          </a:stretch>
        </p:blipFill>
        <p:spPr>
          <a:xfrm rot="21600000">
            <a:off x="1260475" y="7882890"/>
            <a:ext cx="4811395" cy="795655"/>
          </a:xfrm>
          <a:prstGeom prst="rect">
            <a:avLst/>
          </a:prstGeom>
        </p:spPr>
      </p:pic>
      <p:graphicFrame>
        <p:nvGraphicFramePr>
          <p:cNvPr id="1002" name="table 1002"/>
          <p:cNvGraphicFramePr>
            <a:graphicFrameLocks noGrp="1"/>
          </p:cNvGraphicFramePr>
          <p:nvPr/>
        </p:nvGraphicFramePr>
        <p:xfrm>
          <a:off x="9853719" y="4984490"/>
          <a:ext cx="3308350" cy="680085"/>
        </p:xfrm>
        <a:graphic>
          <a:graphicData uri="http://schemas.openxmlformats.org/drawingml/2006/table">
            <a:tbl>
              <a:tblPr/>
              <a:tblGrid>
                <a:gridCol w="1896110"/>
                <a:gridCol w="1412240"/>
              </a:tblGrid>
              <a:tr h="680084">
                <a:tc>
                  <a:txBody>
                    <a:bodyPr/>
                    <a:lstStyle/>
                    <a:p>
                      <a:pPr algn="l" rtl="0" eaLnBrk="0">
                        <a:lnSpc>
                          <a:spcPct val="19000"/>
                        </a:lnSpc>
                      </a:pPr>
                      <a:endParaRPr sz="100" dirty="0">
                        <a:latin typeface="Arial" panose="020B0604020202020204"/>
                        <a:ea typeface="Arial" panose="020B0604020202020204"/>
                        <a:cs typeface="Arial" panose="020B0604020202020204"/>
                      </a:endParaRPr>
                    </a:p>
                    <a:p>
                      <a:pPr marL="187325" algn="l" rtl="0" eaLnBrk="0">
                        <a:lnSpc>
                          <a:spcPct val="8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用水密度</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199390" algn="l" rtl="0" eaLnBrk="0">
                        <a:lnSpc>
                          <a:spcPct val="93000"/>
                        </a:lnSpc>
                      </a:pPr>
                      <a:r>
                        <a:rPr sz="2700" b="1" kern="0" spc="-200" dirty="0">
                          <a:solidFill>
                            <a:srgbClr val="0B8A64">
                              <a:alpha val="100000"/>
                            </a:srgbClr>
                          </a:solidFill>
                          <a:latin typeface="Arial" panose="020B0604020202020204"/>
                          <a:ea typeface="Arial" panose="020B0604020202020204"/>
                          <a:cs typeface="Arial" panose="020B0604020202020204"/>
                        </a:rPr>
                        <a:t>0.02</a:t>
                      </a:r>
                      <a:r>
                        <a:rPr sz="8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萬噸/百萬營收</a:t>
                      </a: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dash"/>
                      <a:round/>
                      <a:headEnd type="none" w="med" len="med"/>
                      <a:tailEnd type="none" w="med" len="med"/>
                    </a:lnL>
                    <a:lnR w="6350" cap="flat" cmpd="sng" algn="ctr">
                      <a:solidFill>
                        <a:srgbClr val="0B8A64"/>
                      </a:solidFill>
                      <a:prstDash val="dash"/>
                      <a:round/>
                      <a:headEnd type="none" w="med" len="med"/>
                      <a:tailEnd type="none" w="med" len="med"/>
                    </a:lnR>
                    <a:lnT>
                      <a:noFill/>
                    </a:lnT>
                    <a:lnB>
                      <a:noFill/>
                    </a:lnB>
                  </a:tcPr>
                </a:tc>
                <a:tc>
                  <a:txBody>
                    <a:bodyPr/>
                    <a:lstStyle/>
                    <a:p>
                      <a:pPr algn="l" rtl="0" eaLnBrk="0">
                        <a:lnSpc>
                          <a:spcPct val="26000"/>
                        </a:lnSpc>
                      </a:pPr>
                      <a:endParaRPr sz="8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dash"/>
                      <a:round/>
                      <a:headEnd type="none" w="med" len="med"/>
                      <a:tailEnd type="none" w="med" len="med"/>
                    </a:lnL>
                    <a:lnR w="6350" cap="flat" cmpd="sng" algn="ctr">
                      <a:solidFill>
                        <a:srgbClr val="0B8A64"/>
                      </a:solidFill>
                      <a:prstDash val="dash"/>
                      <a:round/>
                      <a:headEnd type="none" w="med" len="med"/>
                      <a:tailEnd type="none" w="med" len="med"/>
                    </a:lnR>
                    <a:lnT>
                      <a:noFill/>
                    </a:lnT>
                    <a:lnB>
                      <a:noFill/>
                    </a:lnB>
                  </a:tcPr>
                </a:tc>
              </a:tr>
            </a:tbl>
          </a:graphicData>
        </a:graphic>
      </p:graphicFrame>
      <p:sp>
        <p:nvSpPr>
          <p:cNvPr id="1004" name="textbox 1004"/>
          <p:cNvSpPr/>
          <p:nvPr/>
        </p:nvSpPr>
        <p:spPr>
          <a:xfrm>
            <a:off x="710246" y="9781247"/>
            <a:ext cx="13702664" cy="12509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2000"/>
              </a:lnSpc>
            </a:pPr>
            <a:r>
              <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rPr>
              <a:t>5</a:t>
            </a:r>
            <a:endPar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08" name="textbox 1008"/>
          <p:cNvSpPr/>
          <p:nvPr/>
        </p:nvSpPr>
        <p:spPr>
          <a:xfrm>
            <a:off x="8581262" y="4976135"/>
            <a:ext cx="1108710" cy="70167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60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用水量</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dirty="0">
              <a:latin typeface="Arial" panose="020B0604020202020204"/>
              <a:ea typeface="Arial" panose="020B0604020202020204"/>
              <a:cs typeface="Arial" panose="020B0604020202020204"/>
            </a:endParaRPr>
          </a:p>
          <a:p>
            <a:pPr marL="24130" algn="l" rtl="0" eaLnBrk="0">
              <a:lnSpc>
                <a:spcPct val="99000"/>
              </a:lnSpc>
              <a:spcBef>
                <a:spcPts val="5"/>
              </a:spcBef>
            </a:pPr>
            <a:r>
              <a:rPr lang="en-US" sz="2600" b="1" kern="0" spc="-130" dirty="0">
                <a:solidFill>
                  <a:srgbClr val="0B8A64">
                    <a:alpha val="100000"/>
                  </a:srgbClr>
                </a:solidFill>
                <a:latin typeface="Arial" panose="020B0604020202020204"/>
                <a:ea typeface="Arial" panose="020B0604020202020204"/>
                <a:cs typeface="Arial" panose="020B0604020202020204"/>
              </a:rPr>
              <a:t>4.37</a:t>
            </a:r>
            <a:r>
              <a:rPr sz="800" kern="0" spc="100" dirty="0">
                <a:solidFill>
                  <a:srgbClr val="595757">
                    <a:alpha val="100000"/>
                  </a:srgbClr>
                </a:solidFill>
                <a:latin typeface="微软雅黑" panose="020B0503020204020204" charset="-122"/>
                <a:ea typeface="微软雅黑" panose="020B0503020204020204" charset="-122"/>
                <a:cs typeface="微软雅黑" panose="020B0503020204020204" charset="-122"/>
              </a:rPr>
              <a:t>萬噸</a:t>
            </a:r>
            <a:endParaRPr sz="800" dirty="0">
              <a:latin typeface="微软雅黑" panose="020B0503020204020204" charset="-122"/>
              <a:ea typeface="微软雅黑" panose="020B0503020204020204" charset="-122"/>
              <a:cs typeface="微软雅黑" panose="020B0503020204020204" charset="-122"/>
            </a:endParaRPr>
          </a:p>
        </p:txBody>
      </p:sp>
      <p:pic>
        <p:nvPicPr>
          <p:cNvPr id="1014" name="picture 1014"/>
          <p:cNvPicPr>
            <a:picLocks noChangeAspect="1"/>
          </p:cNvPicPr>
          <p:nvPr/>
        </p:nvPicPr>
        <p:blipFill>
          <a:blip r:embed="rId4"/>
          <a:stretch>
            <a:fillRect/>
          </a:stretch>
        </p:blipFill>
        <p:spPr>
          <a:xfrm rot="21600000">
            <a:off x="8541354" y="4781136"/>
            <a:ext cx="5856847" cy="50688"/>
          </a:xfrm>
          <a:prstGeom prst="rect">
            <a:avLst/>
          </a:prstGeom>
        </p:spPr>
      </p:pic>
      <p:sp>
        <p:nvSpPr>
          <p:cNvPr id="1018" name="path 1018"/>
          <p:cNvSpPr/>
          <p:nvPr/>
        </p:nvSpPr>
        <p:spPr>
          <a:xfrm>
            <a:off x="8459999" y="5879189"/>
            <a:ext cx="5938202" cy="31750"/>
          </a:xfrm>
          <a:custGeom>
            <a:avLst/>
            <a:gdLst/>
            <a:ahLst/>
            <a:cxnLst/>
            <a:rect l="0" t="0" r="0" b="0"/>
            <a:pathLst>
              <a:path w="9351" h="50">
                <a:moveTo>
                  <a:pt x="45" y="25"/>
                </a:moveTo>
                <a:lnTo>
                  <a:pt x="9351" y="25"/>
                </a:lnTo>
                <a:moveTo>
                  <a:pt x="25" y="45"/>
                </a:moveTo>
                <a:cubicBezTo>
                  <a:pt x="13" y="45"/>
                  <a:pt x="5" y="36"/>
                  <a:pt x="5" y="25"/>
                </a:cubicBezTo>
                <a:cubicBezTo>
                  <a:pt x="5" y="13"/>
                  <a:pt x="13" y="5"/>
                  <a:pt x="25" y="5"/>
                </a:cubicBezTo>
                <a:cubicBezTo>
                  <a:pt x="36" y="5"/>
                  <a:pt x="45" y="13"/>
                  <a:pt x="45" y="25"/>
                </a:cubicBezTo>
                <a:cubicBezTo>
                  <a:pt x="45" y="36"/>
                  <a:pt x="36" y="45"/>
                  <a:pt x="25" y="45"/>
                </a:cubicBezTo>
              </a:path>
            </a:pathLst>
          </a:custGeom>
          <a:noFill/>
          <a:ln w="6350" cap="flat">
            <a:solidFill>
              <a:srgbClr val="0B8A64"/>
            </a:solidFill>
            <a:prstDash val="solid"/>
            <a:miter lim="400000"/>
          </a:ln>
        </p:spPr>
        <p:txBody>
          <a:bodyPr rtlCol="0"/>
          <a:lstStyle/>
          <a:p>
            <a:pPr algn="ctr"/>
            <a:endParaRPr lang="zh-CN" altLang="en-US"/>
          </a:p>
        </p:txBody>
      </p:sp>
      <p:grpSp>
        <p:nvGrpSpPr>
          <p:cNvPr id="34" name="group 34"/>
          <p:cNvGrpSpPr/>
          <p:nvPr/>
        </p:nvGrpSpPr>
        <p:grpSpPr>
          <a:xfrm rot="21600000">
            <a:off x="8460420" y="4583752"/>
            <a:ext cx="672782" cy="235381"/>
            <a:chOff x="0" y="0"/>
            <a:chExt cx="672782" cy="235381"/>
          </a:xfrm>
        </p:grpSpPr>
        <p:sp>
          <p:nvSpPr>
            <p:cNvPr id="1022" name="path 1022"/>
            <p:cNvSpPr/>
            <p:nvPr/>
          </p:nvSpPr>
          <p:spPr>
            <a:xfrm>
              <a:off x="0" y="0"/>
              <a:ext cx="672782" cy="235381"/>
            </a:xfrm>
            <a:custGeom>
              <a:avLst/>
              <a:gdLst/>
              <a:ahLst/>
              <a:cxnLst/>
              <a:rect l="0" t="0" r="0" b="0"/>
              <a:pathLst>
                <a:path w="1059" h="370">
                  <a:moveTo>
                    <a:pt x="185" y="5"/>
                  </a:moveTo>
                  <a:cubicBezTo>
                    <a:pt x="85" y="5"/>
                    <a:pt x="5" y="85"/>
                    <a:pt x="5" y="185"/>
                  </a:cubicBezTo>
                  <a:cubicBezTo>
                    <a:pt x="5" y="284"/>
                    <a:pt x="85" y="365"/>
                    <a:pt x="185" y="365"/>
                  </a:cubicBezTo>
                  <a:lnTo>
                    <a:pt x="874" y="365"/>
                  </a:lnTo>
                  <a:cubicBezTo>
                    <a:pt x="973" y="365"/>
                    <a:pt x="1054" y="284"/>
                    <a:pt x="1054" y="185"/>
                  </a:cubicBezTo>
                  <a:cubicBezTo>
                    <a:pt x="1054" y="85"/>
                    <a:pt x="973" y="5"/>
                    <a:pt x="874" y="5"/>
                  </a:cubicBezTo>
                  <a:lnTo>
                    <a:pt x="185" y="5"/>
                  </a:lnTo>
                  <a:close/>
                </a:path>
              </a:pathLst>
            </a:custGeom>
            <a:noFill/>
            <a:ln w="6350" cap="flat">
              <a:solidFill>
                <a:srgbClr val="0B8A64"/>
              </a:solidFill>
              <a:prstDash val="solid"/>
              <a:miter lim="400000"/>
            </a:ln>
          </p:spPr>
          <p:txBody>
            <a:bodyPr rtlCol="0"/>
            <a:lstStyle/>
            <a:p>
              <a:pPr algn="ctr"/>
              <a:endParaRPr lang="zh-CN" altLang="en-US"/>
            </a:p>
          </p:txBody>
        </p:sp>
        <p:sp>
          <p:nvSpPr>
            <p:cNvPr id="1024" name="textbox 1024"/>
            <p:cNvSpPr/>
            <p:nvPr/>
          </p:nvSpPr>
          <p:spPr>
            <a:xfrm>
              <a:off x="-12700" y="-12700"/>
              <a:ext cx="698500" cy="276225"/>
            </a:xfrm>
            <a:prstGeom prst="rect">
              <a:avLst/>
            </a:prstGeom>
            <a:noFill/>
            <a:ln w="0" cap="flat">
              <a:noFill/>
              <a:prstDash val="solid"/>
              <a:miter lim="0"/>
            </a:ln>
          </p:spPr>
          <p:txBody>
            <a:bodyPr vert="horz" wrap="square" lIns="0" tIns="0" rIns="0" bIns="0"/>
            <a:lstStyle/>
            <a:p>
              <a:pPr algn="l" rtl="0" eaLnBrk="0">
                <a:lnSpc>
                  <a:spcPct val="100000"/>
                </a:lnSpc>
              </a:pPr>
              <a:endParaRPr sz="500" dirty="0">
                <a:latin typeface="Arial" panose="020B0604020202020204"/>
                <a:ea typeface="Arial" panose="020B0604020202020204"/>
                <a:cs typeface="Arial" panose="020B0604020202020204"/>
              </a:endParaRPr>
            </a:p>
            <a:p>
              <a:pPr marL="146050" algn="l" rtl="0" eaLnBrk="0">
                <a:lnSpc>
                  <a:spcPct val="88000"/>
                </a:lnSpc>
                <a:spcBef>
                  <a:spcPts val="5"/>
                </a:spcBef>
              </a:pPr>
              <a:r>
                <a:rPr sz="9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2024年</a:t>
              </a:r>
              <a:endParaRPr sz="900" dirty="0">
                <a:latin typeface="微软雅黑" panose="020B0503020204020204" charset="-122"/>
                <a:ea typeface="微软雅黑" panose="020B0503020204020204" charset="-122"/>
                <a:cs typeface="微软雅黑" panose="020B0503020204020204" charset="-122"/>
              </a:endParaRPr>
            </a:p>
          </p:txBody>
        </p:sp>
      </p:grpSp>
      <p:sp>
        <p:nvSpPr>
          <p:cNvPr id="1030" name="textbox 1030"/>
          <p:cNvSpPr/>
          <p:nvPr/>
        </p:nvSpPr>
        <p:spPr>
          <a:xfrm>
            <a:off x="6143717" y="7954379"/>
            <a:ext cx="447040" cy="409575"/>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algn="l" rtl="0" eaLnBrk="0">
              <a:lnSpc>
                <a:spcPct val="106000"/>
              </a:lnSpc>
            </a:pPr>
            <a:r>
              <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158.91</a:t>
            </a:r>
            <a:endParaRPr sz="1000" dirty="0">
              <a:latin typeface="Arial" panose="020B0604020202020204"/>
              <a:ea typeface="Arial" panose="020B0604020202020204"/>
              <a:cs typeface="Arial" panose="020B0604020202020204"/>
            </a:endParaRPr>
          </a:p>
          <a:p>
            <a:pPr algn="r" rtl="0" eaLnBrk="0">
              <a:lnSpc>
                <a:spcPct val="81000"/>
              </a:lnSpc>
              <a:spcBef>
                <a:spcPts val="5"/>
              </a:spcBef>
            </a:pP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p>
            <a:pPr algn="r" rtl="0" eaLnBrk="0">
              <a:lnSpc>
                <a:spcPct val="81000"/>
              </a:lnSpc>
              <a:spcBef>
                <a:spcPts val="5"/>
              </a:spcBef>
            </a:pPr>
            <a:r>
              <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101.18</a:t>
            </a: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36" name="textbox 1036"/>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1038" name="textbox 1038"/>
          <p:cNvSpPr/>
          <p:nvPr/>
        </p:nvSpPr>
        <p:spPr>
          <a:xfrm>
            <a:off x="4309188" y="6974394"/>
            <a:ext cx="361950" cy="14477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ct val="870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兆瓦時</a:t>
            </a:r>
            <a:endParaRPr sz="900" dirty="0">
              <a:latin typeface="微软雅黑" panose="020B0503020204020204" charset="-122"/>
              <a:ea typeface="微软雅黑" panose="020B0503020204020204" charset="-122"/>
              <a:cs typeface="微软雅黑" panose="020B0503020204020204" charset="-122"/>
            </a:endParaRPr>
          </a:p>
        </p:txBody>
      </p:sp>
      <p:sp>
        <p:nvSpPr>
          <p:cNvPr id="1040" name="textbox 1040"/>
          <p:cNvSpPr/>
          <p:nvPr/>
        </p:nvSpPr>
        <p:spPr>
          <a:xfrm>
            <a:off x="6071870" y="8500110"/>
            <a:ext cx="445135" cy="125730"/>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146.42</a:t>
            </a:r>
            <a:endParaRPr lang="en-US"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044" name="path 1044"/>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5"/>
          <a:stretch>
            <a:fillRect/>
          </a:stretch>
        </p:blipFill>
        <p:spPr>
          <a:xfrm>
            <a:off x="561975" y="338455"/>
            <a:ext cx="878205" cy="25019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path 1046"/>
          <p:cNvSpPr/>
          <p:nvPr/>
        </p:nvSpPr>
        <p:spPr>
          <a:xfrm>
            <a:off x="14393651" y="467999"/>
            <a:ext cx="6350" cy="101600"/>
          </a:xfrm>
          <a:custGeom>
            <a:avLst/>
            <a:gdLst/>
            <a:ahLst/>
            <a:cxnLst/>
            <a:rect l="0" t="0" r="0" b="0"/>
            <a:pathLst>
              <a:path w="10" h="160">
                <a:moveTo>
                  <a:pt x="5" y="0"/>
                </a:moveTo>
                <a:lnTo>
                  <a:pt x="5" y="160"/>
                </a:lnTo>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1048" name="picture 1048"/>
          <p:cNvPicPr>
            <a:picLocks noChangeAspect="1"/>
          </p:cNvPicPr>
          <p:nvPr/>
        </p:nvPicPr>
        <p:blipFill>
          <a:blip r:embed="rId1"/>
          <a:stretch>
            <a:fillRect/>
          </a:stretch>
        </p:blipFill>
        <p:spPr>
          <a:xfrm rot="21600000">
            <a:off x="0" y="0"/>
            <a:ext cx="15119985" cy="3239985"/>
          </a:xfrm>
          <a:prstGeom prst="rect">
            <a:avLst/>
          </a:prstGeom>
        </p:spPr>
      </p:pic>
      <p:grpSp>
        <p:nvGrpSpPr>
          <p:cNvPr id="38" name="group 38"/>
          <p:cNvGrpSpPr/>
          <p:nvPr/>
        </p:nvGrpSpPr>
        <p:grpSpPr>
          <a:xfrm rot="21600000">
            <a:off x="8459989" y="6341602"/>
            <a:ext cx="5821851" cy="2853443"/>
            <a:chOff x="0" y="0"/>
            <a:chExt cx="5821851" cy="2853443"/>
          </a:xfrm>
        </p:grpSpPr>
        <p:pic>
          <p:nvPicPr>
            <p:cNvPr id="1050" name="picture 1050"/>
            <p:cNvPicPr>
              <a:picLocks noChangeAspect="1"/>
            </p:cNvPicPr>
            <p:nvPr/>
          </p:nvPicPr>
          <p:blipFill>
            <a:blip r:embed="rId2"/>
            <a:stretch>
              <a:fillRect/>
            </a:stretch>
          </p:blipFill>
          <p:spPr>
            <a:xfrm rot="21600000">
              <a:off x="0" y="0"/>
              <a:ext cx="5389763" cy="2853443"/>
            </a:xfrm>
            <a:prstGeom prst="rect">
              <a:avLst/>
            </a:prstGeom>
          </p:spPr>
        </p:pic>
        <p:sp>
          <p:nvSpPr>
            <p:cNvPr id="1052" name="textbox 1052"/>
            <p:cNvSpPr/>
            <p:nvPr/>
          </p:nvSpPr>
          <p:spPr>
            <a:xfrm>
              <a:off x="2143707" y="1176607"/>
              <a:ext cx="1697354" cy="1514475"/>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57785" algn="l" rtl="0" eaLnBrk="0">
                <a:lnSpc>
                  <a:spcPct val="77000"/>
                </a:lnSpc>
                <a:tabLst>
                  <a:tab pos="114935" algn="l"/>
                </a:tabLst>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通過文獻調研低碳轉型相關政</a:t>
              </a:r>
              <a:endParaRPr sz="900" dirty="0">
                <a:latin typeface="微软雅黑" panose="020B0503020204020204" charset="-122"/>
                <a:ea typeface="微软雅黑" panose="020B0503020204020204" charset="-122"/>
                <a:cs typeface="微软雅黑" panose="020B0503020204020204" charset="-122"/>
              </a:endParaRPr>
            </a:p>
            <a:p>
              <a:pPr marL="113665" algn="l" rtl="0" eaLnBrk="0">
                <a:lnSpc>
                  <a:spcPct val="168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策法規，並結合政府監管機構</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投資者、證券交易所對於氣候</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應對的關鍵期待，同時兼顧業</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務實際場景中已經發</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生或可預</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見的氣候風險，進一步</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篩選重</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點氣候風險</a:t>
              </a:r>
              <a:endParaRPr sz="900" dirty="0">
                <a:latin typeface="微软雅黑" panose="020B0503020204020204" charset="-122"/>
                <a:ea typeface="微软雅黑" panose="020B0503020204020204" charset="-122"/>
                <a:cs typeface="微软雅黑" panose="020B0503020204020204" charset="-122"/>
              </a:endParaRPr>
            </a:p>
          </p:txBody>
        </p:sp>
        <p:pic>
          <p:nvPicPr>
            <p:cNvPr id="1054" name="picture 1054"/>
            <p:cNvPicPr>
              <a:picLocks noChangeAspect="1"/>
            </p:cNvPicPr>
            <p:nvPr/>
          </p:nvPicPr>
          <p:blipFill>
            <a:blip r:embed="rId3"/>
            <a:stretch>
              <a:fillRect/>
            </a:stretch>
          </p:blipFill>
          <p:spPr>
            <a:xfrm rot="21600000">
              <a:off x="2156407" y="1209306"/>
              <a:ext cx="45364" cy="45351"/>
            </a:xfrm>
            <a:prstGeom prst="rect">
              <a:avLst/>
            </a:prstGeom>
          </p:spPr>
        </p:pic>
        <p:pic>
          <p:nvPicPr>
            <p:cNvPr id="1056" name="picture 1056"/>
            <p:cNvPicPr>
              <a:picLocks noChangeAspect="1"/>
            </p:cNvPicPr>
            <p:nvPr/>
          </p:nvPicPr>
          <p:blipFill>
            <a:blip r:embed="rId4"/>
            <a:stretch>
              <a:fillRect/>
            </a:stretch>
          </p:blipFill>
          <p:spPr>
            <a:xfrm rot="21600000">
              <a:off x="2791850" y="214294"/>
              <a:ext cx="360089" cy="364655"/>
            </a:xfrm>
            <a:prstGeom prst="rect">
              <a:avLst/>
            </a:prstGeom>
          </p:spPr>
        </p:pic>
        <p:pic>
          <p:nvPicPr>
            <p:cNvPr id="1058" name="picture 1058"/>
            <p:cNvPicPr>
              <a:picLocks noChangeAspect="1"/>
            </p:cNvPicPr>
            <p:nvPr/>
          </p:nvPicPr>
          <p:blipFill>
            <a:blip r:embed="rId5"/>
            <a:stretch>
              <a:fillRect/>
            </a:stretch>
          </p:blipFill>
          <p:spPr>
            <a:xfrm rot="21600000">
              <a:off x="762244" y="215941"/>
              <a:ext cx="363864" cy="360667"/>
            </a:xfrm>
            <a:prstGeom prst="rect">
              <a:avLst/>
            </a:prstGeom>
          </p:spPr>
        </p:pic>
        <p:pic>
          <p:nvPicPr>
            <p:cNvPr id="1060" name="picture 1060"/>
            <p:cNvPicPr>
              <a:picLocks noChangeAspect="1"/>
            </p:cNvPicPr>
            <p:nvPr/>
          </p:nvPicPr>
          <p:blipFill>
            <a:blip r:embed="rId6"/>
            <a:stretch>
              <a:fillRect/>
            </a:stretch>
          </p:blipFill>
          <p:spPr>
            <a:xfrm rot="21600000">
              <a:off x="4842390" y="199813"/>
              <a:ext cx="304303" cy="393991"/>
            </a:xfrm>
            <a:prstGeom prst="rect">
              <a:avLst/>
            </a:prstGeom>
          </p:spPr>
        </p:pic>
      </p:grpSp>
      <p:sp>
        <p:nvSpPr>
          <p:cNvPr id="1062" name="textbox 1062"/>
          <p:cNvSpPr/>
          <p:nvPr/>
        </p:nvSpPr>
        <p:spPr>
          <a:xfrm>
            <a:off x="8451353" y="3545966"/>
            <a:ext cx="5962015" cy="2526029"/>
          </a:xfrm>
          <a:prstGeom prst="rect">
            <a:avLst/>
          </a:prstGeom>
          <a:noFill/>
          <a:ln w="0" cap="flat">
            <a:noFill/>
            <a:prstDash val="solid"/>
            <a:miter lim="0"/>
          </a:ln>
        </p:spPr>
        <p:txBody>
          <a:bodyPr vert="horz" wrap="square" lIns="0" tIns="0" rIns="0" bIns="0"/>
          <a:lstStyle/>
          <a:p>
            <a:pPr algn="l" rtl="0" eaLnBrk="0">
              <a:lnSpc>
                <a:spcPct val="91000"/>
              </a:lnSpc>
            </a:pPr>
            <a:endParaRPr sz="100" dirty="0">
              <a:latin typeface="Arial" panose="020B0604020202020204"/>
              <a:ea typeface="Arial" panose="020B0604020202020204"/>
              <a:cs typeface="Arial" panose="020B0604020202020204"/>
            </a:endParaRPr>
          </a:p>
          <a:p>
            <a:pPr marL="16510" algn="l" rtl="0" eaLnBrk="0">
              <a:lnSpc>
                <a:spcPct val="87000"/>
              </a:lnSpc>
            </a:pPr>
            <a:r>
              <a:rPr sz="18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策略</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5000"/>
              </a:lnSpc>
            </a:pPr>
            <a:endParaRPr sz="1000" dirty="0">
              <a:latin typeface="Arial" panose="020B0604020202020204"/>
              <a:ea typeface="Arial" panose="020B0604020202020204"/>
              <a:cs typeface="Arial" panose="020B0604020202020204"/>
            </a:endParaRPr>
          </a:p>
          <a:p>
            <a:pPr marL="15240" algn="l" rtl="0" eaLnBrk="0">
              <a:lnSpc>
                <a:spcPct val="79000"/>
              </a:lnSpc>
              <a:spcBef>
                <a:spcPts val="27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公司對全球及中國在低碳經濟轉型領域的最新政策動態、法律法規、技術</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創新及市場發展趨勢保持密切關注。多年來，</a:t>
            </a:r>
            <a:endParaRPr sz="900" dirty="0">
              <a:latin typeface="微软雅黑" panose="020B0503020204020204" charset="-122"/>
              <a:ea typeface="微软雅黑" panose="020B0503020204020204" charset="-122"/>
              <a:cs typeface="微软雅黑" panose="020B0503020204020204" charset="-122"/>
            </a:endParaRPr>
          </a:p>
          <a:p>
            <a:pPr marL="19050" indent="-3810" algn="l" rtl="0" eaLnBrk="0">
              <a:lnSpc>
                <a:spcPct val="169000"/>
              </a:lnSpc>
              <a:spcBef>
                <a:spcPts val="1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公司持續開展專題研究，深入剖析氣候變化相關的機遇與挑戰，並將氣候變化議題納入核心戰略</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規劃與日常運營管理之</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中。通過對氣候風險與機遇的深入識別與評估，</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全面識別</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與分析氣候變化對公司經營可能帶來的影響，並據此制定相應</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的應對策略，緊抓綠色低碳轉型的發展契機，推動企業實現可持續發展。</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95000"/>
              </a:lnSpc>
            </a:pPr>
            <a:endParaRPr sz="1000" dirty="0">
              <a:latin typeface="Arial" panose="020B0604020202020204"/>
              <a:ea typeface="Arial" panose="020B0604020202020204"/>
              <a:cs typeface="Arial" panose="020B0604020202020204"/>
            </a:endParaRPr>
          </a:p>
          <a:p>
            <a:pPr marL="15875" algn="l" rtl="0" eaLnBrk="0">
              <a:lnSpc>
                <a:spcPct val="87000"/>
              </a:lnSpc>
              <a:spcBef>
                <a:spcPts val="540"/>
              </a:spcBef>
            </a:pPr>
            <a:r>
              <a:rPr sz="1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風險管理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6000"/>
              </a:lnSpc>
            </a:pPr>
            <a:endParaRPr sz="1000" dirty="0">
              <a:latin typeface="Arial" panose="020B0604020202020204"/>
              <a:ea typeface="Arial" panose="020B0604020202020204"/>
              <a:cs typeface="Arial" panose="020B0604020202020204"/>
            </a:endParaRPr>
          </a:p>
          <a:p>
            <a:pPr marL="17145" algn="l" rtl="0" eaLnBrk="0">
              <a:lnSpc>
                <a:spcPct val="150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通奥检测建立了系統性的氣候風險識別、評估與管理流程，通過對多種氣候風險可能性及其影響力的綜合分析，調研氣候變化</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相關的政策法規及市場發展趨勢，精准識別出對公司具有重大影響的重點氣候風險，並制定針對性的管理方案加以應對。</a:t>
            </a:r>
            <a:endParaRPr sz="900" dirty="0">
              <a:latin typeface="微软雅黑" panose="020B0503020204020204" charset="-122"/>
              <a:ea typeface="微软雅黑" panose="020B0503020204020204" charset="-122"/>
              <a:cs typeface="微软雅黑" panose="020B0503020204020204" charset="-122"/>
            </a:endParaRPr>
          </a:p>
        </p:txBody>
      </p:sp>
      <p:sp>
        <p:nvSpPr>
          <p:cNvPr id="1064" name="textbox 1064"/>
          <p:cNvSpPr/>
          <p:nvPr/>
        </p:nvSpPr>
        <p:spPr>
          <a:xfrm>
            <a:off x="714157" y="3540708"/>
            <a:ext cx="5934709" cy="2113279"/>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8000"/>
              </a:lnSpc>
            </a:pPr>
            <a:r>
              <a:rPr sz="2400" b="1"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應對氣候變化</a:t>
            </a:r>
            <a:endParaRPr sz="2400" dirty="0">
              <a:latin typeface="微软雅黑" panose="020B0503020204020204" charset="-122"/>
              <a:ea typeface="微软雅黑" panose="020B0503020204020204" charset="-122"/>
              <a:cs typeface="微软雅黑" panose="020B0503020204020204" charset="-122"/>
            </a:endParaRPr>
          </a:p>
          <a:p>
            <a:pPr algn="l" rtl="0" eaLnBrk="0">
              <a:lnSpc>
                <a:spcPct val="101000"/>
              </a:lnSpc>
            </a:pPr>
            <a:endParaRPr sz="1000" dirty="0">
              <a:latin typeface="Arial" panose="020B0604020202020204"/>
              <a:ea typeface="Arial" panose="020B0604020202020204"/>
              <a:cs typeface="Arial" panose="020B0604020202020204"/>
            </a:endParaRPr>
          </a:p>
          <a:p>
            <a:pPr algn="l" rtl="0" eaLnBrk="0">
              <a:lnSpc>
                <a:spcPct val="150000"/>
              </a:lnSpc>
            </a:pPr>
            <a:endParaRPr sz="1000" dirty="0">
              <a:latin typeface="Arial" panose="020B0604020202020204"/>
              <a:ea typeface="Arial" panose="020B0604020202020204"/>
              <a:cs typeface="Arial" panose="020B0604020202020204"/>
            </a:endParaRPr>
          </a:p>
          <a:p>
            <a:pPr marL="13970" algn="l" rtl="0" eaLnBrk="0">
              <a:lnSpc>
                <a:spcPct val="150000"/>
              </a:lnSpc>
              <a:spcBef>
                <a:spcPts val="28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通奥检测高度重視氣候變化</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帶來的挑戰，積極響應國際社會對氣候議題的關注。參照氣候相關財務信息披露工作組（TCFD）</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的框架建議，公司從治理、策略、風險管理以及指標與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目標四個維度，系統性地推進氣候變化管理工作。</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31000"/>
              </a:lnSpc>
            </a:pPr>
            <a:endParaRPr sz="1000" dirty="0">
              <a:latin typeface="Arial" panose="020B0604020202020204"/>
              <a:ea typeface="Arial" panose="020B0604020202020204"/>
              <a:cs typeface="Arial" panose="020B0604020202020204"/>
            </a:endParaRPr>
          </a:p>
          <a:p>
            <a:pPr algn="l" rtl="0" eaLnBrk="0">
              <a:lnSpc>
                <a:spcPct val="131000"/>
              </a:lnSpc>
            </a:pPr>
            <a:r>
              <a:rPr sz="18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氣候治理</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4000"/>
              </a:lnSpc>
            </a:pPr>
            <a:endParaRPr sz="1000" dirty="0">
              <a:latin typeface="Arial" panose="020B0604020202020204"/>
              <a:ea typeface="Arial" panose="020B0604020202020204"/>
              <a:cs typeface="Arial" panose="020B0604020202020204"/>
            </a:endParaRPr>
          </a:p>
          <a:p>
            <a:pPr algn="l" rtl="0" eaLnBrk="0">
              <a:lnSpc>
                <a:spcPct val="116000"/>
              </a:lnSpc>
            </a:pPr>
            <a:endParaRPr sz="200" dirty="0">
              <a:latin typeface="Arial" panose="020B0604020202020204"/>
              <a:ea typeface="Arial" panose="020B0604020202020204"/>
              <a:cs typeface="Arial" panose="020B0604020202020204"/>
            </a:endParaRPr>
          </a:p>
          <a:p>
            <a:pPr marL="12700" algn="l" rtl="0" eaLnBrk="0">
              <a:lnSpc>
                <a:spcPct val="8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公司成立三層級的氣候變化組織架構，建立暢通的內</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部溝通機制，有效落實應對氣候變化相關工作。</a:t>
            </a:r>
            <a:endParaRPr sz="900" dirty="0">
              <a:latin typeface="微软雅黑" panose="020B0503020204020204" charset="-122"/>
              <a:ea typeface="微软雅黑" panose="020B0503020204020204" charset="-122"/>
              <a:cs typeface="微软雅黑" panose="020B0503020204020204" charset="-122"/>
            </a:endParaRPr>
          </a:p>
        </p:txBody>
      </p:sp>
      <p:grpSp>
        <p:nvGrpSpPr>
          <p:cNvPr id="40" name="group 40"/>
          <p:cNvGrpSpPr/>
          <p:nvPr/>
        </p:nvGrpSpPr>
        <p:grpSpPr>
          <a:xfrm rot="21600000">
            <a:off x="720003" y="5971102"/>
            <a:ext cx="5939996" cy="1040562"/>
            <a:chOff x="0" y="0"/>
            <a:chExt cx="5939996" cy="1040562"/>
          </a:xfrm>
        </p:grpSpPr>
        <p:pic>
          <p:nvPicPr>
            <p:cNvPr id="1066" name="picture 1066"/>
            <p:cNvPicPr>
              <a:picLocks noChangeAspect="1"/>
            </p:cNvPicPr>
            <p:nvPr/>
          </p:nvPicPr>
          <p:blipFill>
            <a:blip r:embed="rId7"/>
            <a:stretch>
              <a:fillRect/>
            </a:stretch>
          </p:blipFill>
          <p:spPr>
            <a:xfrm rot="21600000">
              <a:off x="0" y="103975"/>
              <a:ext cx="5939996" cy="936587"/>
            </a:xfrm>
            <a:prstGeom prst="rect">
              <a:avLst/>
            </a:prstGeom>
          </p:spPr>
        </p:pic>
        <p:sp>
          <p:nvSpPr>
            <p:cNvPr id="1068" name="textbox 1068"/>
            <p:cNvSpPr/>
            <p:nvPr/>
          </p:nvSpPr>
          <p:spPr>
            <a:xfrm>
              <a:off x="1204838" y="65875"/>
              <a:ext cx="4548504" cy="83438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4509770" algn="l" rtl="0" eaLnBrk="0">
                <a:lnSpc>
                  <a:spcPts val="200"/>
                </a:lnSpc>
              </a:pPr>
              <a:r>
                <a:rPr sz="400" kern="0" spc="70" dirty="0">
                  <a:solidFill>
                    <a:srgbClr val="595757">
                      <a:alpha val="100000"/>
                    </a:srgbClr>
                  </a:solidFill>
                  <a:latin typeface="Arial" panose="020B0604020202020204"/>
                  <a:ea typeface="Arial" panose="020B0604020202020204"/>
                  <a:cs typeface="Arial" panose="020B0604020202020204"/>
                </a:rPr>
                <a:t>.</a:t>
              </a:r>
              <a:endParaRPr sz="400" dirty="0">
                <a:latin typeface="Arial" panose="020B0604020202020204"/>
                <a:ea typeface="Arial" panose="020B0604020202020204"/>
                <a:cs typeface="Arial" panose="020B0604020202020204"/>
              </a:endParaRPr>
            </a:p>
            <a:p>
              <a:pPr marL="13335" algn="l" rtl="0" eaLnBrk="0">
                <a:lnSpc>
                  <a:spcPct val="87000"/>
                </a:lnSpc>
                <a:spcBef>
                  <a:spcPts val="1210"/>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頂層決策機構</a:t>
              </a:r>
              <a:endParaRPr sz="1000" dirty="0">
                <a:latin typeface="微软雅黑" panose="020B0503020204020204" charset="-122"/>
                <a:ea typeface="微软雅黑" panose="020B0503020204020204" charset="-122"/>
                <a:cs typeface="微软雅黑" panose="020B0503020204020204" charset="-122"/>
              </a:endParaRPr>
            </a:p>
            <a:p>
              <a:pPr marL="14605" algn="l" rtl="0" eaLnBrk="0">
                <a:lnSpc>
                  <a:spcPct val="80000"/>
                </a:lnSpc>
                <a:spcBef>
                  <a:spcPts val="125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公司董事會與首席執行官共同參與氣候相關風險與機遇的識別與決策，制</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定相應的管理指</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ts val="1800"/>
                </a:lnSpc>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標與機制，並對工作的落實情況進行監督與指導。</a:t>
              </a:r>
              <a:endParaRPr sz="900" dirty="0">
                <a:latin typeface="微软雅黑" panose="020B0503020204020204" charset="-122"/>
                <a:ea typeface="微软雅黑" panose="020B0503020204020204" charset="-122"/>
                <a:cs typeface="微软雅黑" panose="020B0503020204020204" charset="-122"/>
              </a:endParaRPr>
            </a:p>
          </p:txBody>
        </p:sp>
        <p:pic>
          <p:nvPicPr>
            <p:cNvPr id="1070" name="picture 1070"/>
            <p:cNvPicPr>
              <a:picLocks noChangeAspect="1"/>
            </p:cNvPicPr>
            <p:nvPr/>
          </p:nvPicPr>
          <p:blipFill>
            <a:blip r:embed="rId8"/>
            <a:stretch>
              <a:fillRect/>
            </a:stretch>
          </p:blipFill>
          <p:spPr>
            <a:xfrm rot="21600000">
              <a:off x="158396" y="324305"/>
              <a:ext cx="489599" cy="492794"/>
            </a:xfrm>
            <a:prstGeom prst="rect">
              <a:avLst/>
            </a:prstGeom>
          </p:spPr>
        </p:pic>
        <p:sp>
          <p:nvSpPr>
            <p:cNvPr id="1072" name="path 1072"/>
            <p:cNvSpPr/>
            <p:nvPr/>
          </p:nvSpPr>
          <p:spPr>
            <a:xfrm>
              <a:off x="410895" y="0"/>
              <a:ext cx="5316702" cy="6350"/>
            </a:xfrm>
            <a:custGeom>
              <a:avLst/>
              <a:gdLst/>
              <a:ahLst/>
              <a:cxnLst/>
              <a:rect l="0" t="0" r="0" b="0"/>
              <a:pathLst>
                <a:path w="8372" h="10">
                  <a:moveTo>
                    <a:pt x="0" y="5"/>
                  </a:moveTo>
                  <a:lnTo>
                    <a:pt x="8372" y="5"/>
                  </a:lnTo>
                </a:path>
              </a:pathLst>
            </a:custGeom>
            <a:noFill/>
            <a:ln w="6350" cap="flat">
              <a:solidFill>
                <a:srgbClr val="595757"/>
              </a:solidFill>
              <a:prstDash val="solid"/>
              <a:miter lim="400000"/>
            </a:ln>
          </p:spPr>
          <p:txBody>
            <a:bodyPr rtlCol="0"/>
            <a:lstStyle/>
            <a:p>
              <a:pPr algn="ctr"/>
              <a:endParaRPr lang="zh-CN" altLang="en-US"/>
            </a:p>
          </p:txBody>
        </p:sp>
        <p:pic>
          <p:nvPicPr>
            <p:cNvPr id="1074" name="picture 1074"/>
            <p:cNvPicPr>
              <a:picLocks noChangeAspect="1"/>
            </p:cNvPicPr>
            <p:nvPr/>
          </p:nvPicPr>
          <p:blipFill>
            <a:blip r:embed="rId9"/>
            <a:stretch>
              <a:fillRect/>
            </a:stretch>
          </p:blipFill>
          <p:spPr>
            <a:xfrm rot="21600000">
              <a:off x="950401" y="103968"/>
              <a:ext cx="11798" cy="936586"/>
            </a:xfrm>
            <a:prstGeom prst="rect">
              <a:avLst/>
            </a:prstGeom>
          </p:spPr>
        </p:pic>
        <p:pic>
          <p:nvPicPr>
            <p:cNvPr id="1076" name="picture 1076"/>
            <p:cNvPicPr>
              <a:picLocks noChangeAspect="1"/>
            </p:cNvPicPr>
            <p:nvPr/>
          </p:nvPicPr>
          <p:blipFill>
            <a:blip r:embed="rId10"/>
            <a:stretch>
              <a:fillRect/>
            </a:stretch>
          </p:blipFill>
          <p:spPr>
            <a:xfrm rot="21600000">
              <a:off x="956290" y="523595"/>
              <a:ext cx="49161" cy="97320"/>
            </a:xfrm>
            <a:prstGeom prst="rect">
              <a:avLst/>
            </a:prstGeom>
          </p:spPr>
        </p:pic>
        <p:sp>
          <p:nvSpPr>
            <p:cNvPr id="1078" name="path 1078"/>
            <p:cNvSpPr/>
            <p:nvPr/>
          </p:nvSpPr>
          <p:spPr>
            <a:xfrm>
              <a:off x="407720" y="3175"/>
              <a:ext cx="6350" cy="100800"/>
            </a:xfrm>
            <a:custGeom>
              <a:avLst/>
              <a:gdLst/>
              <a:ahLst/>
              <a:cxnLst/>
              <a:rect l="0" t="0" r="0" b="0"/>
              <a:pathLst>
                <a:path w="10" h="158">
                  <a:moveTo>
                    <a:pt x="5" y="158"/>
                  </a:moveTo>
                  <a:lnTo>
                    <a:pt x="5" y="0"/>
                  </a:lnTo>
                </a:path>
              </a:pathLst>
            </a:custGeom>
            <a:noFill/>
            <a:ln w="6350" cap="flat">
              <a:solidFill>
                <a:srgbClr val="595757"/>
              </a:solidFill>
              <a:prstDash val="solid"/>
              <a:miter lim="400000"/>
            </a:ln>
          </p:spPr>
          <p:txBody>
            <a:bodyPr rtlCol="0"/>
            <a:lstStyle/>
            <a:p>
              <a:pPr algn="ctr"/>
              <a:endParaRPr lang="zh-CN" altLang="en-US"/>
            </a:p>
          </p:txBody>
        </p:sp>
      </p:grpSp>
      <p:sp>
        <p:nvSpPr>
          <p:cNvPr id="1080" name="textbox 1080"/>
          <p:cNvSpPr/>
          <p:nvPr/>
        </p:nvSpPr>
        <p:spPr>
          <a:xfrm>
            <a:off x="12499428" y="6702269"/>
            <a:ext cx="1910714" cy="2494914"/>
          </a:xfrm>
          <a:prstGeom prst="roundRect">
            <a:avLst>
              <a:gd name="adj" fmla="val 9116"/>
            </a:avLst>
          </a:prstGeom>
          <a:noFill/>
          <a:ln w="6350" cap="flat">
            <a:solidFill>
              <a:srgbClr val="0B8A64"/>
            </a:solidFill>
            <a:prstDash val="solid"/>
            <a:miter lim="0"/>
          </a:ln>
        </p:spPr>
        <p:txBody>
          <a:bodyPr vert="horz" wrap="square" lIns="0" tIns="0" rIns="0" bIns="0"/>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676275" algn="l" rtl="0" eaLnBrk="0">
              <a:lnSpc>
                <a:spcPct val="88000"/>
              </a:lnSpc>
              <a:spcBef>
                <a:spcPts val="5"/>
              </a:spcBef>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落實管理</a:t>
            </a:r>
            <a:endParaRPr sz="1000" dirty="0">
              <a:latin typeface="微软雅黑" panose="020B0503020204020204" charset="-122"/>
              <a:ea typeface="微软雅黑" panose="020B0503020204020204" charset="-122"/>
              <a:cs typeface="微软雅黑" panose="020B0503020204020204" charset="-122"/>
            </a:endParaRPr>
          </a:p>
        </p:txBody>
      </p:sp>
      <p:sp>
        <p:nvSpPr>
          <p:cNvPr id="1082" name="rect 1082"/>
          <p:cNvSpPr/>
          <p:nvPr/>
        </p:nvSpPr>
        <p:spPr>
          <a:xfrm>
            <a:off x="1670399" y="7335366"/>
            <a:ext cx="4989600" cy="936587"/>
          </a:xfrm>
          <a:prstGeom prst="rect">
            <a:avLst/>
          </a:prstGeom>
          <a:solidFill>
            <a:srgbClr val="F2F6F3">
              <a:alpha val="100000"/>
            </a:srgbClr>
          </a:solidFill>
          <a:ln w="0" cap="flat">
            <a:noFill/>
            <a:prstDash val="solid"/>
            <a:miter lim="0"/>
          </a:ln>
        </p:spPr>
        <p:txBody>
          <a:bodyPr rtlCol="0"/>
          <a:lstStyle/>
          <a:p>
            <a:pPr algn="ctr"/>
            <a:endParaRPr lang="zh-CN" altLang="en-US"/>
          </a:p>
        </p:txBody>
      </p:sp>
      <p:sp>
        <p:nvSpPr>
          <p:cNvPr id="1084" name="rect 1084"/>
          <p:cNvSpPr/>
          <p:nvPr/>
        </p:nvSpPr>
        <p:spPr>
          <a:xfrm>
            <a:off x="1670399" y="8603418"/>
            <a:ext cx="4989600" cy="936586"/>
          </a:xfrm>
          <a:prstGeom prst="rect">
            <a:avLst/>
          </a:prstGeom>
          <a:solidFill>
            <a:srgbClr val="F2F6F3">
              <a:alpha val="100000"/>
            </a:srgbClr>
          </a:solidFill>
          <a:ln w="0" cap="flat">
            <a:noFill/>
            <a:prstDash val="solid"/>
            <a:miter lim="0"/>
          </a:ln>
        </p:spPr>
        <p:txBody>
          <a:bodyPr rtlCol="0"/>
          <a:lstStyle/>
          <a:p>
            <a:pPr algn="ctr"/>
            <a:endParaRPr lang="zh-CN" altLang="en-US"/>
          </a:p>
        </p:txBody>
      </p:sp>
      <p:sp>
        <p:nvSpPr>
          <p:cNvPr id="1086" name="textbox 1086"/>
          <p:cNvSpPr/>
          <p:nvPr/>
        </p:nvSpPr>
        <p:spPr>
          <a:xfrm>
            <a:off x="1925758" y="8565307"/>
            <a:ext cx="4573904" cy="834389"/>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4509135" algn="l" rtl="0" eaLnBrk="0">
              <a:lnSpc>
                <a:spcPts val="200"/>
              </a:lnSpc>
            </a:pPr>
            <a:r>
              <a:rPr sz="400" kern="0" spc="70" dirty="0">
                <a:solidFill>
                  <a:srgbClr val="595757">
                    <a:alpha val="100000"/>
                  </a:srgbClr>
                </a:solidFill>
                <a:latin typeface="Arial" panose="020B0604020202020204"/>
                <a:ea typeface="Arial" panose="020B0604020202020204"/>
                <a:cs typeface="Arial" panose="020B0604020202020204"/>
              </a:rPr>
              <a:t>.</a:t>
            </a:r>
            <a:endParaRPr sz="400" dirty="0">
              <a:latin typeface="Arial" panose="020B0604020202020204"/>
              <a:ea typeface="Arial" panose="020B0604020202020204"/>
              <a:cs typeface="Arial" panose="020B0604020202020204"/>
            </a:endParaRPr>
          </a:p>
          <a:p>
            <a:pPr marL="29845" algn="l" rtl="0" eaLnBrk="0">
              <a:lnSpc>
                <a:spcPct val="88000"/>
              </a:lnSpc>
              <a:spcBef>
                <a:spcPts val="1200"/>
              </a:spcBef>
            </a:pPr>
            <a:r>
              <a:rPr sz="10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日常管理與協調</a:t>
            </a:r>
            <a:endParaRPr sz="1000" dirty="0">
              <a:latin typeface="微软雅黑" panose="020B0503020204020204" charset="-122"/>
              <a:ea typeface="微软雅黑" panose="020B0503020204020204" charset="-122"/>
              <a:cs typeface="微软雅黑" panose="020B0503020204020204" charset="-122"/>
            </a:endParaRPr>
          </a:p>
          <a:p>
            <a:pPr marL="19050" algn="l" rtl="0" eaLnBrk="0">
              <a:lnSpc>
                <a:spcPct val="79000"/>
              </a:lnSpc>
              <a:spcBef>
                <a:spcPts val="126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ESG</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辦公室負責氣候相關工作的</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日常管理與推進，與各部門及業務單元的相關負責人保持</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ts val="18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密切溝通與協作，確保氣候相關風</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險與機遇的識別、信息披露及其他相關工作的順利開展。</a:t>
            </a:r>
            <a:endParaRPr sz="900" dirty="0">
              <a:latin typeface="微软雅黑" panose="020B0503020204020204" charset="-122"/>
              <a:ea typeface="微软雅黑" panose="020B0503020204020204" charset="-122"/>
              <a:cs typeface="微软雅黑" panose="020B0503020204020204" charset="-122"/>
            </a:endParaRPr>
          </a:p>
        </p:txBody>
      </p:sp>
      <p:sp>
        <p:nvSpPr>
          <p:cNvPr id="1088" name="textbox 1088"/>
          <p:cNvSpPr/>
          <p:nvPr/>
        </p:nvSpPr>
        <p:spPr>
          <a:xfrm>
            <a:off x="1925799" y="7297291"/>
            <a:ext cx="4547234" cy="83375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4508500" algn="l" rtl="0" eaLnBrk="0">
              <a:lnSpc>
                <a:spcPts val="200"/>
              </a:lnSpc>
            </a:pPr>
            <a:r>
              <a:rPr sz="400" kern="0" spc="70" dirty="0">
                <a:solidFill>
                  <a:srgbClr val="595757">
                    <a:alpha val="100000"/>
                  </a:srgbClr>
                </a:solidFill>
                <a:latin typeface="Arial" panose="020B0604020202020204"/>
                <a:ea typeface="Arial" panose="020B0604020202020204"/>
                <a:cs typeface="Arial" panose="020B0604020202020204"/>
              </a:rPr>
              <a:t>.</a:t>
            </a:r>
            <a:endParaRPr sz="400" dirty="0">
              <a:latin typeface="Arial" panose="020B0604020202020204"/>
              <a:ea typeface="Arial" panose="020B0604020202020204"/>
              <a:cs typeface="Arial" panose="020B0604020202020204"/>
            </a:endParaRPr>
          </a:p>
          <a:p>
            <a:pPr marL="12700" algn="l" rtl="0" eaLnBrk="0">
              <a:lnSpc>
                <a:spcPct val="88000"/>
              </a:lnSpc>
              <a:spcBef>
                <a:spcPts val="1195"/>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戰略規劃與監督</a:t>
            </a:r>
            <a:endParaRPr sz="1000" dirty="0">
              <a:latin typeface="微软雅黑" panose="020B0503020204020204" charset="-122"/>
              <a:ea typeface="微软雅黑" panose="020B0503020204020204" charset="-122"/>
              <a:cs typeface="微软雅黑" panose="020B0503020204020204" charset="-122"/>
            </a:endParaRPr>
          </a:p>
          <a:p>
            <a:pPr marL="13970" algn="l" rtl="0" eaLnBrk="0">
              <a:lnSpc>
                <a:spcPct val="79000"/>
              </a:lnSpc>
              <a:spcBef>
                <a:spcPts val="126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首席執行官依據對氣候相關風險與機遇的深入分析，制定清晰的戰略框架，並對</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日常管理</a:t>
            </a:r>
            <a:endParaRPr sz="900" dirty="0">
              <a:latin typeface="微软雅黑" panose="020B0503020204020204" charset="-122"/>
              <a:ea typeface="微软雅黑" panose="020B0503020204020204" charset="-122"/>
              <a:cs typeface="微软雅黑" panose="020B0503020204020204" charset="-122"/>
            </a:endParaRPr>
          </a:p>
          <a:p>
            <a:pPr marL="13970" algn="l" rtl="0" eaLnBrk="0">
              <a:lnSpc>
                <a:spcPts val="1790"/>
              </a:lnSpc>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工作及目標的落實進展進行持續監督與</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匯報。</a:t>
            </a:r>
            <a:endParaRPr sz="900" dirty="0">
              <a:latin typeface="微软雅黑" panose="020B0503020204020204" charset="-122"/>
              <a:ea typeface="微软雅黑" panose="020B0503020204020204" charset="-122"/>
              <a:cs typeface="微软雅黑" panose="020B0503020204020204" charset="-122"/>
            </a:endParaRPr>
          </a:p>
        </p:txBody>
      </p:sp>
      <p:sp>
        <p:nvSpPr>
          <p:cNvPr id="1090" name="textbox 1090"/>
          <p:cNvSpPr/>
          <p:nvPr/>
        </p:nvSpPr>
        <p:spPr>
          <a:xfrm>
            <a:off x="8558177" y="7517410"/>
            <a:ext cx="1667510" cy="1058544"/>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57785" algn="l" rtl="0" eaLnBrk="0">
              <a:lnSpc>
                <a:spcPct val="78000"/>
              </a:lnSpc>
              <a:tabLst>
                <a:tab pos="122555" algn="l"/>
              </a:tabLst>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參考氣候相關財務信息披露來</a:t>
            </a:r>
            <a:endParaRPr sz="900" dirty="0">
              <a:latin typeface="微软雅黑" panose="020B0503020204020204" charset="-122"/>
              <a:ea typeface="微软雅黑" panose="020B0503020204020204" charset="-122"/>
              <a:cs typeface="微软雅黑" panose="020B0503020204020204" charset="-122"/>
            </a:endParaRPr>
          </a:p>
          <a:p>
            <a:pPr marL="122555" algn="l" rtl="0" eaLnBrk="0">
              <a:lnSpc>
                <a:spcPct val="168000"/>
              </a:lnSpc>
              <a:spcBef>
                <a:spcPts val="3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源，結合風險發生的可能性與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影響範圍，初步識別出對於業</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務有實質影響、與氣候相關的</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實體與轉型風險</a:t>
            </a:r>
            <a:endParaRPr sz="900" dirty="0">
              <a:latin typeface="微软雅黑" panose="020B0503020204020204" charset="-122"/>
              <a:ea typeface="微软雅黑" panose="020B0503020204020204" charset="-122"/>
              <a:cs typeface="微软雅黑" panose="020B0503020204020204" charset="-122"/>
            </a:endParaRPr>
          </a:p>
        </p:txBody>
      </p:sp>
      <p:pic>
        <p:nvPicPr>
          <p:cNvPr id="1092" name="picture 1092"/>
          <p:cNvPicPr>
            <a:picLocks noChangeAspect="1"/>
          </p:cNvPicPr>
          <p:nvPr/>
        </p:nvPicPr>
        <p:blipFill>
          <a:blip r:embed="rId11"/>
          <a:stretch>
            <a:fillRect/>
          </a:stretch>
        </p:blipFill>
        <p:spPr>
          <a:xfrm rot="21600000">
            <a:off x="8570877" y="7550909"/>
            <a:ext cx="45364" cy="45351"/>
          </a:xfrm>
          <a:prstGeom prst="rect">
            <a:avLst/>
          </a:prstGeom>
        </p:spPr>
      </p:pic>
      <p:sp>
        <p:nvSpPr>
          <p:cNvPr id="1094" name="textbox 1094"/>
          <p:cNvSpPr/>
          <p:nvPr/>
        </p:nvSpPr>
        <p:spPr>
          <a:xfrm>
            <a:off x="12626895" y="7517752"/>
            <a:ext cx="1668145" cy="1058544"/>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57785" algn="l" rtl="0" eaLnBrk="0">
              <a:lnSpc>
                <a:spcPct val="77000"/>
              </a:lnSpc>
              <a:tabLst>
                <a:tab pos="121920" algn="l"/>
              </a:tabLst>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sz="900" kern="0" spc="100" dirty="0">
                <a:solidFill>
                  <a:srgbClr val="595757">
                    <a:alpha val="100000"/>
                  </a:srgbClr>
                </a:solidFill>
                <a:latin typeface="微软雅黑" panose="020B0503020204020204" charset="-122"/>
                <a:ea typeface="微软雅黑" panose="020B0503020204020204" charset="-122"/>
                <a:cs typeface="微软雅黑" panose="020B0503020204020204" charset="-122"/>
              </a:rPr>
              <a:t>將氣候相關的風險管理納入</a:t>
            </a:r>
            <a:endParaRPr sz="900" dirty="0">
              <a:latin typeface="微软雅黑" panose="020B0503020204020204" charset="-122"/>
              <a:ea typeface="微软雅黑" panose="020B0503020204020204" charset="-122"/>
              <a:cs typeface="微软雅黑" panose="020B0503020204020204" charset="-122"/>
            </a:endParaRPr>
          </a:p>
          <a:p>
            <a:pPr marL="121285" indent="7620" algn="l" rtl="0" eaLnBrk="0">
              <a:lnSpc>
                <a:spcPct val="168000"/>
              </a:lnSpc>
              <a:spcBef>
                <a:spcPts val="4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ESG</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整體管理框架和重點議題</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框架，由</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ESG辦公室統籌推進</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氣候相關風險管理在</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各部門和</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業務單元的落實</a:t>
            </a:r>
            <a:endParaRPr sz="900" dirty="0">
              <a:latin typeface="微软雅黑" panose="020B0503020204020204" charset="-122"/>
              <a:ea typeface="微软雅黑" panose="020B0503020204020204" charset="-122"/>
              <a:cs typeface="微软雅黑" panose="020B0503020204020204" charset="-122"/>
            </a:endParaRPr>
          </a:p>
        </p:txBody>
      </p:sp>
      <p:pic>
        <p:nvPicPr>
          <p:cNvPr id="1096" name="picture 1096"/>
          <p:cNvPicPr>
            <a:picLocks noChangeAspect="1"/>
          </p:cNvPicPr>
          <p:nvPr/>
        </p:nvPicPr>
        <p:blipFill>
          <a:blip r:embed="rId12"/>
          <a:stretch>
            <a:fillRect/>
          </a:stretch>
        </p:blipFill>
        <p:spPr>
          <a:xfrm rot="21600000">
            <a:off x="12639595" y="7550909"/>
            <a:ext cx="45364" cy="45351"/>
          </a:xfrm>
          <a:prstGeom prst="rect">
            <a:avLst/>
          </a:prstGeom>
        </p:spPr>
      </p:pic>
      <p:sp>
        <p:nvSpPr>
          <p:cNvPr id="1098" name="textbox 1098"/>
          <p:cNvSpPr/>
          <p:nvPr/>
        </p:nvSpPr>
        <p:spPr>
          <a:xfrm>
            <a:off x="710246" y="9781247"/>
            <a:ext cx="1370266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rPr>
              <a:t>6</a:t>
            </a:r>
            <a:endParaRPr lang="en-US"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1100" name="picture 1100"/>
          <p:cNvPicPr>
            <a:picLocks noChangeAspect="1"/>
          </p:cNvPicPr>
          <p:nvPr/>
        </p:nvPicPr>
        <p:blipFill>
          <a:blip r:embed="rId13"/>
          <a:stretch>
            <a:fillRect/>
          </a:stretch>
        </p:blipFill>
        <p:spPr>
          <a:xfrm rot="21600000">
            <a:off x="720003" y="8502607"/>
            <a:ext cx="806399" cy="1037398"/>
          </a:xfrm>
          <a:prstGeom prst="rect">
            <a:avLst/>
          </a:prstGeom>
        </p:spPr>
      </p:pic>
      <p:pic>
        <p:nvPicPr>
          <p:cNvPr id="1102" name="picture 1102"/>
          <p:cNvPicPr>
            <a:picLocks noChangeAspect="1"/>
          </p:cNvPicPr>
          <p:nvPr/>
        </p:nvPicPr>
        <p:blipFill>
          <a:blip r:embed="rId14"/>
          <a:stretch>
            <a:fillRect/>
          </a:stretch>
        </p:blipFill>
        <p:spPr>
          <a:xfrm rot="21600000">
            <a:off x="720003" y="7234590"/>
            <a:ext cx="806399" cy="1037362"/>
          </a:xfrm>
          <a:prstGeom prst="rect">
            <a:avLst/>
          </a:prstGeom>
        </p:spPr>
      </p:pic>
      <p:sp>
        <p:nvSpPr>
          <p:cNvPr id="1104" name="textbox 1104"/>
          <p:cNvSpPr/>
          <p:nvPr/>
        </p:nvSpPr>
        <p:spPr>
          <a:xfrm>
            <a:off x="10343515" y="9415921"/>
            <a:ext cx="2178685" cy="161289"/>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9000"/>
              </a:lnSpc>
            </a:pPr>
            <a:r>
              <a:rPr sz="10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氣候相關風險的識別、評</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估與管理流程</a:t>
            </a:r>
            <a:endParaRPr sz="1000" dirty="0">
              <a:latin typeface="微软雅黑" panose="020B0503020204020204" charset="-122"/>
              <a:ea typeface="微软雅黑" panose="020B0503020204020204" charset="-122"/>
              <a:cs typeface="微软雅黑" panose="020B0503020204020204" charset="-122"/>
            </a:endParaRPr>
          </a:p>
        </p:txBody>
      </p:sp>
      <p:sp>
        <p:nvSpPr>
          <p:cNvPr id="1110" name="textbox 1110"/>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1112" name="textbox 1112"/>
          <p:cNvSpPr/>
          <p:nvPr/>
        </p:nvSpPr>
        <p:spPr>
          <a:xfrm>
            <a:off x="9141051" y="7212827"/>
            <a:ext cx="528955" cy="15938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8000"/>
              </a:lnSpc>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風險識別</a:t>
            </a:r>
            <a:endParaRPr sz="1000" dirty="0">
              <a:latin typeface="微软雅黑" panose="020B0503020204020204" charset="-122"/>
              <a:ea typeface="微软雅黑" panose="020B0503020204020204" charset="-122"/>
              <a:cs typeface="微软雅黑" panose="020B0503020204020204" charset="-122"/>
            </a:endParaRPr>
          </a:p>
        </p:txBody>
      </p:sp>
      <p:sp>
        <p:nvSpPr>
          <p:cNvPr id="1114" name="textbox 1114"/>
          <p:cNvSpPr/>
          <p:nvPr/>
        </p:nvSpPr>
        <p:spPr>
          <a:xfrm>
            <a:off x="11170003" y="7208890"/>
            <a:ext cx="528955" cy="15938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8000"/>
              </a:lnSpc>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風險評估</a:t>
            </a:r>
            <a:endParaRPr sz="1000" dirty="0">
              <a:latin typeface="微软雅黑" panose="020B0503020204020204" charset="-122"/>
              <a:ea typeface="微软雅黑" panose="020B0503020204020204" charset="-122"/>
              <a:cs typeface="微软雅黑" panose="020B0503020204020204" charset="-122"/>
            </a:endParaRPr>
          </a:p>
        </p:txBody>
      </p:sp>
      <p:sp>
        <p:nvSpPr>
          <p:cNvPr id="1116" name="path 1116"/>
          <p:cNvSpPr/>
          <p:nvPr/>
        </p:nvSpPr>
        <p:spPr>
          <a:xfrm>
            <a:off x="1130899" y="7231415"/>
            <a:ext cx="5316702" cy="6350"/>
          </a:xfrm>
          <a:custGeom>
            <a:avLst/>
            <a:gdLst/>
            <a:ahLst/>
            <a:cxnLst/>
            <a:rect l="0" t="0" r="0" b="0"/>
            <a:pathLst>
              <a:path w="8372" h="10">
                <a:moveTo>
                  <a:pt x="0" y="5"/>
                </a:moveTo>
                <a:lnTo>
                  <a:pt x="8372" y="5"/>
                </a:lnTo>
              </a:path>
            </a:pathLst>
          </a:custGeom>
          <a:noFill/>
          <a:ln w="6350" cap="flat">
            <a:solidFill>
              <a:srgbClr val="595757"/>
            </a:solidFill>
            <a:prstDash val="solid"/>
            <a:miter lim="400000"/>
          </a:ln>
        </p:spPr>
        <p:txBody>
          <a:bodyPr rtlCol="0"/>
          <a:lstStyle/>
          <a:p>
            <a:pPr algn="ctr"/>
            <a:endParaRPr lang="zh-CN" altLang="en-US"/>
          </a:p>
        </p:txBody>
      </p:sp>
      <p:sp>
        <p:nvSpPr>
          <p:cNvPr id="1118" name="path 1118"/>
          <p:cNvSpPr/>
          <p:nvPr/>
        </p:nvSpPr>
        <p:spPr>
          <a:xfrm>
            <a:off x="1130899" y="8499432"/>
            <a:ext cx="5316702" cy="6350"/>
          </a:xfrm>
          <a:custGeom>
            <a:avLst/>
            <a:gdLst/>
            <a:ahLst/>
            <a:cxnLst/>
            <a:rect l="0" t="0" r="0" b="0"/>
            <a:pathLst>
              <a:path w="8372" h="10">
                <a:moveTo>
                  <a:pt x="0" y="5"/>
                </a:moveTo>
                <a:lnTo>
                  <a:pt x="8372" y="5"/>
                </a:lnTo>
              </a:path>
            </a:pathLst>
          </a:custGeom>
          <a:noFill/>
          <a:ln w="6350" cap="flat">
            <a:solidFill>
              <a:srgbClr val="595757"/>
            </a:solidFill>
            <a:prstDash val="solid"/>
            <a:miter lim="400000"/>
          </a:ln>
        </p:spPr>
        <p:txBody>
          <a:bodyPr rtlCol="0"/>
          <a:lstStyle/>
          <a:p>
            <a:pPr algn="ctr"/>
            <a:endParaRPr lang="zh-CN" altLang="en-US"/>
          </a:p>
        </p:txBody>
      </p:sp>
      <p:pic>
        <p:nvPicPr>
          <p:cNvPr id="1120" name="picture 1120"/>
          <p:cNvPicPr>
            <a:picLocks noChangeAspect="1"/>
          </p:cNvPicPr>
          <p:nvPr/>
        </p:nvPicPr>
        <p:blipFill>
          <a:blip r:embed="rId15"/>
          <a:stretch>
            <a:fillRect/>
          </a:stretch>
        </p:blipFill>
        <p:spPr>
          <a:xfrm rot="21600000">
            <a:off x="1670405" y="8603398"/>
            <a:ext cx="11798" cy="936587"/>
          </a:xfrm>
          <a:prstGeom prst="rect">
            <a:avLst/>
          </a:prstGeom>
        </p:spPr>
      </p:pic>
      <p:pic>
        <p:nvPicPr>
          <p:cNvPr id="1122" name="picture 1122"/>
          <p:cNvPicPr>
            <a:picLocks noChangeAspect="1"/>
          </p:cNvPicPr>
          <p:nvPr/>
        </p:nvPicPr>
        <p:blipFill>
          <a:blip r:embed="rId15"/>
          <a:stretch>
            <a:fillRect/>
          </a:stretch>
        </p:blipFill>
        <p:spPr>
          <a:xfrm rot="21600000">
            <a:off x="1670405" y="7335393"/>
            <a:ext cx="11798" cy="936586"/>
          </a:xfrm>
          <a:prstGeom prst="rect">
            <a:avLst/>
          </a:prstGeom>
        </p:spPr>
      </p:pic>
      <p:pic>
        <p:nvPicPr>
          <p:cNvPr id="1124" name="picture 1124"/>
          <p:cNvPicPr>
            <a:picLocks noChangeAspect="1"/>
          </p:cNvPicPr>
          <p:nvPr/>
        </p:nvPicPr>
        <p:blipFill>
          <a:blip r:embed="rId16"/>
          <a:stretch>
            <a:fillRect/>
          </a:stretch>
        </p:blipFill>
        <p:spPr>
          <a:xfrm rot="21600000">
            <a:off x="1676294" y="7755018"/>
            <a:ext cx="49161" cy="97320"/>
          </a:xfrm>
          <a:prstGeom prst="rect">
            <a:avLst/>
          </a:prstGeom>
        </p:spPr>
      </p:pic>
      <p:pic>
        <p:nvPicPr>
          <p:cNvPr id="1126" name="picture 1126"/>
          <p:cNvPicPr>
            <a:picLocks noChangeAspect="1"/>
          </p:cNvPicPr>
          <p:nvPr/>
        </p:nvPicPr>
        <p:blipFill>
          <a:blip r:embed="rId17"/>
          <a:stretch>
            <a:fillRect/>
          </a:stretch>
        </p:blipFill>
        <p:spPr>
          <a:xfrm rot="21600000">
            <a:off x="1676300" y="9023051"/>
            <a:ext cx="49148" cy="97320"/>
          </a:xfrm>
          <a:prstGeom prst="rect">
            <a:avLst/>
          </a:prstGeom>
        </p:spPr>
      </p:pic>
      <p:pic>
        <p:nvPicPr>
          <p:cNvPr id="2" name="图片 1" descr="通奥logo-高清1"/>
          <p:cNvPicPr>
            <a:picLocks noChangeAspect="1"/>
          </p:cNvPicPr>
          <p:nvPr/>
        </p:nvPicPr>
        <p:blipFill>
          <a:blip r:embed="rId18"/>
          <a:stretch>
            <a:fillRect/>
          </a:stretch>
        </p:blipFill>
        <p:spPr>
          <a:xfrm>
            <a:off x="561975" y="338455"/>
            <a:ext cx="878205" cy="2501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rect 1128"/>
          <p:cNvSpPr/>
          <p:nvPr/>
        </p:nvSpPr>
        <p:spPr>
          <a:xfrm>
            <a:off x="726299" y="1489496"/>
            <a:ext cx="1310576" cy="236702"/>
          </a:xfrm>
          <a:prstGeom prst="rect">
            <a:avLst/>
          </a:prstGeom>
          <a:solidFill>
            <a:srgbClr val="0B8A64">
              <a:alpha val="93333"/>
            </a:srgbClr>
          </a:solidFill>
          <a:ln w="0" cap="flat">
            <a:noFill/>
            <a:prstDash val="solid"/>
            <a:miter lim="0"/>
          </a:ln>
        </p:spPr>
        <p:txBody>
          <a:bodyPr rtlCol="0"/>
          <a:lstStyle/>
          <a:p>
            <a:pPr algn="ctr"/>
            <a:endParaRPr lang="zh-CN" altLang="en-US"/>
          </a:p>
        </p:txBody>
      </p:sp>
      <p:graphicFrame>
        <p:nvGraphicFramePr>
          <p:cNvPr id="1130" name="table 1130"/>
          <p:cNvGraphicFramePr>
            <a:graphicFrameLocks noGrp="1"/>
          </p:cNvGraphicFramePr>
          <p:nvPr/>
        </p:nvGraphicFramePr>
        <p:xfrm>
          <a:off x="726295" y="1489496"/>
          <a:ext cx="5933439" cy="8028305"/>
        </p:xfrm>
        <a:graphic>
          <a:graphicData uri="http://schemas.openxmlformats.org/drawingml/2006/table">
            <a:tbl>
              <a:tblPr/>
              <a:tblGrid>
                <a:gridCol w="296545"/>
                <a:gridCol w="1041400"/>
                <a:gridCol w="2173604"/>
                <a:gridCol w="2421889"/>
              </a:tblGrid>
              <a:tr h="28193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a:noFill/>
                    </a:lnT>
                    <a:lnB w="6350" cap="flat" cmpd="sng" algn="ctr">
                      <a:solidFill>
                        <a:srgbClr val="0B8A64"/>
                      </a:solidFill>
                      <a:prstDash val="solid"/>
                      <a:round/>
                      <a:headEnd type="none" w="med" len="med"/>
                      <a:tailEnd type="none" w="med" len="med"/>
                    </a:lnB>
                  </a:tcPr>
                </a:tc>
                <a:tc>
                  <a:txBody>
                    <a:bodyPr/>
                    <a:lstStyle/>
                    <a:p>
                      <a:pPr algn="l" rtl="0" eaLnBrk="0">
                        <a:lnSpc>
                          <a:spcPct val="130000"/>
                        </a:lnSpc>
                      </a:pPr>
                      <a:endParaRPr sz="300" dirty="0">
                        <a:latin typeface="Arial" panose="020B0604020202020204"/>
                        <a:ea typeface="Arial" panose="020B0604020202020204"/>
                        <a:cs typeface="Arial" panose="020B0604020202020204"/>
                      </a:endParaRPr>
                    </a:p>
                    <a:p>
                      <a:pPr marL="103505" algn="l" rtl="0" eaLnBrk="0">
                        <a:lnSpc>
                          <a:spcPct val="86000"/>
                        </a:lnSpc>
                        <a:spcBef>
                          <a:spcPts val="0"/>
                        </a:spcBef>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風險類別</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a:noFill/>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a:noFill/>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a:noFill/>
                    </a:lnT>
                    <a:lnB w="6350" cap="flat" cmpd="sng" algn="ctr">
                      <a:solidFill>
                        <a:srgbClr val="0B8A64"/>
                      </a:solidFill>
                      <a:prstDash val="solid"/>
                      <a:round/>
                      <a:headEnd type="none" w="med" len="med"/>
                      <a:tailEnd type="none" w="med" len="med"/>
                    </a:lnB>
                  </a:tcPr>
                </a:tc>
              </a:tr>
              <a:tr h="1388745">
                <a:tc rowSpan="2">
                  <a:txBody>
                    <a:bodyPr/>
                    <a:lstStyle/>
                    <a:p>
                      <a:pPr algn="l" rtl="0" eaLnBrk="0">
                        <a:lnSpc>
                          <a:spcPct val="114000"/>
                        </a:lnSpc>
                      </a:pPr>
                      <a:endParaRPr sz="500" dirty="0">
                        <a:latin typeface="Arial" panose="020B0604020202020204"/>
                        <a:ea typeface="Arial" panose="020B0604020202020204"/>
                        <a:cs typeface="Arial" panose="020B0604020202020204"/>
                      </a:endParaRPr>
                    </a:p>
                    <a:p>
                      <a:pPr marL="990600" algn="l" rtl="0" eaLnBrk="0">
                        <a:lnSpc>
                          <a:spcPct val="86000"/>
                        </a:lnSpc>
                        <a:spcBef>
                          <a:spcPts val="5"/>
                        </a:spcBef>
                      </a:pPr>
                      <a:r>
                        <a:rPr sz="9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實</a:t>
                      </a:r>
                      <a:r>
                        <a:rPr sz="9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體風</a:t>
                      </a:r>
                      <a:r>
                        <a:rPr sz="900" kern="0" spc="-40" dirty="0">
                          <a:solidFill>
                            <a:srgbClr val="FFFFFF">
                              <a:alpha val="100000"/>
                            </a:srgbClr>
                          </a:solidFill>
                          <a:latin typeface="微软雅黑" panose="020B0503020204020204" charset="-122"/>
                          <a:ea typeface="微软雅黑" panose="020B0503020204020204" charset="-122"/>
                          <a:cs typeface="微软雅黑" panose="020B0503020204020204" charset="-122"/>
                        </a:rPr>
                        <a:t>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0B8A64"/>
                    </a:solidFill>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29540" algn="l" rtl="0" eaLnBrk="0">
                        <a:lnSpc>
                          <a:spcPct val="78000"/>
                        </a:lnSpc>
                        <a:spcBef>
                          <a:spcPts val="0"/>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公司施工現場、辦公</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樓建築及設備損</a:t>
                      </a:r>
                      <a:endParaRPr sz="900" dirty="0">
                        <a:latin typeface="微软雅黑" panose="020B0503020204020204" charset="-122"/>
                        <a:ea typeface="微软雅黑" panose="020B0503020204020204" charset="-122"/>
                        <a:cs typeface="微软雅黑" panose="020B0503020204020204" charset="-122"/>
                      </a:endParaRPr>
                    </a:p>
                    <a:p>
                      <a:pPr marL="127635" algn="l" rtl="0" eaLnBrk="0">
                        <a:lnSpc>
                          <a:spcPts val="180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毀，造成資產損失</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32715" algn="l" rtl="0" eaLnBrk="0">
                        <a:lnSpc>
                          <a:spcPct val="78000"/>
                        </a:lnSpc>
                        <a:spcBef>
                          <a:spcPts val="275"/>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因設備損壞、員工無法正常工作，</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對</a:t>
                      </a:r>
                      <a:endParaRPr sz="900" dirty="0">
                        <a:latin typeface="微软雅黑" panose="020B0503020204020204" charset="-122"/>
                        <a:ea typeface="微软雅黑" panose="020B0503020204020204" charset="-122"/>
                        <a:cs typeface="微软雅黑" panose="020B0503020204020204" charset="-122"/>
                      </a:endParaRPr>
                    </a:p>
                    <a:p>
                      <a:pPr marL="128905" algn="l" rtl="0" eaLnBrk="0">
                        <a:lnSpc>
                          <a:spcPts val="179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正常運營造成影響</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200" dirty="0">
                        <a:latin typeface="Arial" panose="020B0604020202020204"/>
                        <a:ea typeface="Arial" panose="020B0604020202020204"/>
                        <a:cs typeface="Arial" panose="020B0604020202020204"/>
                      </a:endParaRPr>
                    </a:p>
                    <a:p>
                      <a:pPr marL="125095" algn="l" rtl="0" eaLnBrk="0">
                        <a:lnSpc>
                          <a:spcPct val="8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供應鏈中斷影響生產</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40970" algn="l" rtl="0" eaLnBrk="0">
                        <a:lnSpc>
                          <a:spcPct val="79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密切監測、定期更新</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氣候相關數據，及時發</a:t>
                      </a:r>
                      <a:endParaRPr sz="900" dirty="0">
                        <a:latin typeface="微软雅黑" panose="020B0503020204020204" charset="-122"/>
                        <a:ea typeface="微软雅黑" panose="020B0503020204020204" charset="-122"/>
                        <a:cs typeface="微软雅黑" panose="020B0503020204020204" charset="-122"/>
                      </a:endParaRPr>
                    </a:p>
                    <a:p>
                      <a:pPr marL="138430" algn="l" rtl="0" eaLnBrk="0">
                        <a:lnSpc>
                          <a:spcPts val="179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佈預警</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marL="141605" algn="l" rtl="0" eaLnBrk="0">
                        <a:lnSpc>
                          <a:spcPct val="80000"/>
                        </a:lnSpc>
                        <a:spcBef>
                          <a:spcPts val="27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制訂應對自然災害的應急響應</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預案，並不斷</a:t>
                      </a:r>
                      <a:endParaRPr sz="900" dirty="0">
                        <a:latin typeface="微软雅黑" panose="020B0503020204020204" charset="-122"/>
                        <a:ea typeface="微软雅黑" panose="020B0503020204020204" charset="-122"/>
                        <a:cs typeface="微软雅黑" panose="020B0503020204020204" charset="-122"/>
                      </a:endParaRPr>
                    </a:p>
                    <a:p>
                      <a:pPr marL="141605" algn="l" rtl="0" eaLnBrk="0">
                        <a:lnSpc>
                          <a:spcPts val="179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完善自然災害應急響應機制</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7000"/>
                        </a:lnSpc>
                      </a:pPr>
                      <a:endParaRPr sz="200" dirty="0">
                        <a:latin typeface="Arial" panose="020B0604020202020204"/>
                        <a:ea typeface="Arial" panose="020B0604020202020204"/>
                        <a:cs typeface="Arial" panose="020B0604020202020204"/>
                      </a:endParaRPr>
                    </a:p>
                    <a:p>
                      <a:pPr marL="142240" algn="l" rtl="0" eaLnBrk="0">
                        <a:lnSpc>
                          <a:spcPct val="87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識別潛在資產損壞，購</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買必要的保險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388745">
                <a:tc vMerge="1">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28270" algn="l" rtl="0" eaLnBrk="0">
                        <a:lnSpc>
                          <a:spcPct val="78000"/>
                        </a:lnSpc>
                        <a:spcBef>
                          <a:spcPts val="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氣溫升高導致公司需配備更多</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製冷設</a:t>
                      </a:r>
                      <a:endParaRPr sz="900" dirty="0">
                        <a:latin typeface="微软雅黑" panose="020B0503020204020204" charset="-122"/>
                        <a:ea typeface="微软雅黑" panose="020B0503020204020204" charset="-122"/>
                        <a:cs typeface="微软雅黑" panose="020B0503020204020204" charset="-122"/>
                      </a:endParaRPr>
                    </a:p>
                    <a:p>
                      <a:pPr marL="127000" algn="l" rtl="0" eaLnBrk="0">
                        <a:lnSpc>
                          <a:spcPts val="180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備，增加能耗，增加運營成本</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27000" algn="l" rtl="0" eaLnBrk="0">
                        <a:lnSpc>
                          <a:spcPct val="77000"/>
                        </a:lnSpc>
                        <a:spcBef>
                          <a:spcPts val="27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員工在高溫季可能無法長時間在</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戶外</a:t>
                      </a:r>
                      <a:endParaRPr sz="900" dirty="0">
                        <a:latin typeface="微软雅黑" panose="020B0503020204020204" charset="-122"/>
                        <a:ea typeface="微软雅黑" panose="020B0503020204020204" charset="-122"/>
                        <a:cs typeface="微软雅黑" panose="020B0503020204020204" charset="-122"/>
                      </a:endParaRPr>
                    </a:p>
                    <a:p>
                      <a:pPr marL="128905" algn="l" rtl="0" eaLnBrk="0">
                        <a:lnSpc>
                          <a:spcPts val="181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工作，影響運營效率</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marL="126365" algn="l" rtl="0" eaLnBrk="0">
                        <a:lnSpc>
                          <a:spcPct val="87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缺水地區水資源供應緊張</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的情況加劇</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19000"/>
                        </a:lnSpc>
                      </a:pPr>
                      <a:endParaRPr sz="1000" dirty="0">
                        <a:latin typeface="Arial" panose="020B0604020202020204"/>
                        <a:ea typeface="Arial" panose="020B0604020202020204"/>
                        <a:cs typeface="Arial" panose="020B0604020202020204"/>
                      </a:endParaRPr>
                    </a:p>
                    <a:p>
                      <a:pPr algn="l" rtl="0" eaLnBrk="0">
                        <a:lnSpc>
                          <a:spcPct val="120000"/>
                        </a:lnSpc>
                      </a:pPr>
                      <a:endParaRPr sz="1000" dirty="0">
                        <a:latin typeface="Arial" panose="020B0604020202020204"/>
                        <a:ea typeface="Arial" panose="020B0604020202020204"/>
                        <a:cs typeface="Arial" panose="020B0604020202020204"/>
                      </a:endParaRPr>
                    </a:p>
                    <a:p>
                      <a:pPr marL="140335" algn="l" rtl="0" eaLnBrk="0">
                        <a:lnSpc>
                          <a:spcPct val="88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應用更高能效的製冷設備</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8000"/>
                        </a:lnSpc>
                      </a:pPr>
                      <a:endParaRPr sz="1000" dirty="0">
                        <a:latin typeface="Arial" panose="020B0604020202020204"/>
                        <a:ea typeface="Arial" panose="020B0604020202020204"/>
                        <a:cs typeface="Arial" panose="020B0604020202020204"/>
                      </a:endParaRPr>
                    </a:p>
                    <a:p>
                      <a:pPr marL="139700" algn="l" rtl="0" eaLnBrk="0">
                        <a:lnSpc>
                          <a:spcPct val="78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科學安排生產計劃、周密</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部署生產組織、提</a:t>
                      </a:r>
                      <a:endParaRPr sz="900" dirty="0">
                        <a:latin typeface="微软雅黑" panose="020B0503020204020204" charset="-122"/>
                        <a:ea typeface="微软雅黑" panose="020B0503020204020204" charset="-122"/>
                        <a:cs typeface="微软雅黑" panose="020B0503020204020204" charset="-122"/>
                      </a:endParaRPr>
                    </a:p>
                    <a:p>
                      <a:pPr marL="142875" algn="l" rtl="0" eaLnBrk="0">
                        <a:lnSpc>
                          <a:spcPts val="179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高運營效率</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160145">
                <a:tc rowSpan="4">
                  <a:txBody>
                    <a:bodyPr/>
                    <a:lstStyle/>
                    <a:p>
                      <a:pPr algn="l" rtl="0" eaLnBrk="0">
                        <a:lnSpc>
                          <a:spcPct val="115000"/>
                        </a:lnSpc>
                      </a:pPr>
                      <a:endParaRPr sz="500" dirty="0">
                        <a:latin typeface="Arial" panose="020B0604020202020204"/>
                        <a:ea typeface="Arial" panose="020B0604020202020204"/>
                        <a:cs typeface="Arial" panose="020B0604020202020204"/>
                      </a:endParaRPr>
                    </a:p>
                    <a:p>
                      <a:pPr marL="2085975" algn="l" rtl="0" eaLnBrk="0">
                        <a:lnSpc>
                          <a:spcPct val="85000"/>
                        </a:lnSpc>
                        <a:spcBef>
                          <a:spcPts val="0"/>
                        </a:spcBef>
                      </a:pPr>
                      <a:r>
                        <a:rPr sz="9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轉</a:t>
                      </a:r>
                      <a:r>
                        <a:rPr sz="9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型</a:t>
                      </a:r>
                      <a:r>
                        <a:rPr sz="9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風</a:t>
                      </a:r>
                      <a:r>
                        <a:rPr sz="900" kern="0" spc="-80" dirty="0">
                          <a:solidFill>
                            <a:srgbClr val="FFFFFF">
                              <a:alpha val="100000"/>
                            </a:srgbClr>
                          </a:solidFill>
                          <a:latin typeface="微软雅黑" panose="020B0503020204020204" charset="-122"/>
                          <a:ea typeface="微软雅黑" panose="020B0503020204020204" charset="-122"/>
                          <a:cs typeface="微软雅黑" panose="020B0503020204020204" charset="-122"/>
                        </a:rPr>
                        <a:t>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0B8A64"/>
                    </a:solidFill>
                  </a:tcPr>
                </a:tc>
                <a:tc>
                  <a:txBody>
                    <a:bodyPr/>
                    <a:lstStyle/>
                    <a:p>
                      <a:pPr algn="l" rtl="0" eaLnBrk="0">
                        <a:lnSpc>
                          <a:spcPct val="114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07315" algn="l" rtl="0" eaLnBrk="0">
                        <a:lnSpc>
                          <a:spcPct val="88000"/>
                        </a:lnSpc>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政策和法律風險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19000"/>
                        </a:lnSpc>
                      </a:pPr>
                      <a:endParaRPr sz="1000" dirty="0">
                        <a:latin typeface="Arial" panose="020B0604020202020204"/>
                        <a:ea typeface="Arial" panose="020B0604020202020204"/>
                        <a:cs typeface="Arial" panose="020B0604020202020204"/>
                      </a:endParaRPr>
                    </a:p>
                    <a:p>
                      <a:pPr marL="127000" algn="l" rtl="0" eaLnBrk="0">
                        <a:lnSpc>
                          <a:spcPct val="78000"/>
                        </a:lnSpc>
                        <a:spcBef>
                          <a:spcPts val="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政府推出更嚴格的環保和安全法</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規以</a:t>
                      </a:r>
                      <a:endParaRPr sz="900" dirty="0">
                        <a:latin typeface="微软雅黑" panose="020B0503020204020204" charset="-122"/>
                        <a:ea typeface="微软雅黑" panose="020B0503020204020204" charset="-122"/>
                        <a:cs typeface="微软雅黑" panose="020B0503020204020204" charset="-122"/>
                      </a:endParaRPr>
                    </a:p>
                    <a:p>
                      <a:pPr marL="127635" algn="l" rtl="0" eaLnBrk="0">
                        <a:lnSpc>
                          <a:spcPct val="169000"/>
                        </a:lnSpc>
                        <a:spcBef>
                          <a:spcPts val="15"/>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減緩氣候變化，增加企業運營合規工</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作，遵守這些新規和標準會增加公司</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的合規成本</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40970" algn="l" rtl="0" eaLnBrk="0">
                        <a:lnSpc>
                          <a:spcPct val="78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密切監察環境法律法規、政策、碳交易相關</a:t>
                      </a:r>
                      <a:endParaRPr sz="900" dirty="0">
                        <a:latin typeface="微软雅黑" panose="020B0503020204020204" charset="-122"/>
                        <a:ea typeface="微软雅黑" panose="020B0503020204020204" charset="-122"/>
                        <a:cs typeface="微软雅黑" panose="020B0503020204020204" charset="-122"/>
                      </a:endParaRPr>
                    </a:p>
                    <a:p>
                      <a:pPr marL="140335" algn="l" rtl="0" eaLnBrk="0">
                        <a:lnSpc>
                          <a:spcPts val="18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政策法規的變化並及時應對</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40335" algn="l" rtl="0" eaLnBrk="0">
                        <a:lnSpc>
                          <a:spcPct val="89000"/>
                        </a:lnSpc>
                        <a:spcBef>
                          <a:spcPts val="27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嚴格遵守相關法律法規，積極參與標準制定</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14000"/>
                        </a:lnSpc>
                      </a:pPr>
                      <a:endParaRPr sz="200" dirty="0">
                        <a:latin typeface="Arial" panose="020B0604020202020204"/>
                        <a:ea typeface="Arial" panose="020B0604020202020204"/>
                        <a:cs typeface="Arial" panose="020B0604020202020204"/>
                      </a:endParaRPr>
                    </a:p>
                    <a:p>
                      <a:pPr marL="139700" algn="l" rtl="0" eaLnBrk="0">
                        <a:lnSpc>
                          <a:spcPct val="88000"/>
                        </a:lnSpc>
                        <a:spcBef>
                          <a:spcPts val="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提升公司低碳發展、安全環保風險管控水平</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069975">
                <a:tc vMerge="1">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278765" algn="l" rtl="0" eaLnBrk="0">
                        <a:lnSpc>
                          <a:spcPct val="87000"/>
                        </a:lnSpc>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技術風險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63000"/>
                        </a:lnSpc>
                      </a:pPr>
                      <a:endParaRPr sz="10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127635" algn="l" rtl="0" eaLnBrk="0">
                        <a:lnSpc>
                          <a:spcPct val="80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未及時識別並應用低碳技術，</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導致產</a:t>
                      </a:r>
                      <a:endParaRPr sz="900" dirty="0">
                        <a:latin typeface="微软雅黑" panose="020B0503020204020204" charset="-122"/>
                        <a:ea typeface="微软雅黑" panose="020B0503020204020204" charset="-122"/>
                        <a:cs typeface="微软雅黑" panose="020B0503020204020204" charset="-122"/>
                      </a:endParaRPr>
                    </a:p>
                    <a:p>
                      <a:pPr marL="128270" indent="4445" algn="l" rtl="0" eaLnBrk="0">
                        <a:lnSpc>
                          <a:spcPct val="170000"/>
                        </a:lnSpc>
                        <a:spcBef>
                          <a:spcPts val="5"/>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品低碳轉型落後於同業，</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影響低碳轉</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型效率</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2000"/>
                        </a:lnSpc>
                      </a:pPr>
                      <a:endParaRPr sz="600" dirty="0">
                        <a:latin typeface="Arial" panose="020B0604020202020204"/>
                        <a:ea typeface="Arial" panose="020B0604020202020204"/>
                        <a:cs typeface="Arial" panose="020B0604020202020204"/>
                      </a:endParaRPr>
                    </a:p>
                    <a:p>
                      <a:pPr marL="141605" algn="l" rtl="0" eaLnBrk="0">
                        <a:lnSpc>
                          <a:spcPct val="88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增大新能源使用占比，積極</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開展行業合作</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7000"/>
                        </a:lnSpc>
                      </a:pPr>
                      <a:endParaRPr sz="1000" dirty="0">
                        <a:latin typeface="Arial" panose="020B0604020202020204"/>
                        <a:ea typeface="Arial" panose="020B0604020202020204"/>
                        <a:cs typeface="Arial" panose="020B0604020202020204"/>
                      </a:endParaRPr>
                    </a:p>
                    <a:p>
                      <a:pPr marL="141605" algn="l" rtl="0" eaLnBrk="0">
                        <a:lnSpc>
                          <a:spcPct val="78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加大技術創新方面的投資，大</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力發展低碳和</a:t>
                      </a:r>
                      <a:endParaRPr sz="900" dirty="0">
                        <a:latin typeface="微软雅黑" panose="020B0503020204020204" charset="-122"/>
                        <a:ea typeface="微软雅黑" panose="020B0503020204020204" charset="-122"/>
                        <a:cs typeface="微软雅黑" panose="020B0503020204020204" charset="-122"/>
                      </a:endParaRPr>
                    </a:p>
                    <a:p>
                      <a:pPr marL="139700" indent="1270" algn="l" rtl="0" eaLnBrk="0">
                        <a:lnSpc>
                          <a:spcPct val="170000"/>
                        </a:lnSpc>
                        <a:spcBef>
                          <a:spcPts val="1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節能技術，提升企業</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自身新技術、新裝備研</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發能力，成立專門的低碳新</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能源公司</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298575">
                <a:tc vMerge="1">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29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280035" algn="l" rtl="0" eaLnBrk="0">
                        <a:lnSpc>
                          <a:spcPct val="89000"/>
                        </a:lnSpc>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市場風險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01000"/>
                        </a:lnSpc>
                      </a:pPr>
                      <a:endParaRPr sz="600" dirty="0">
                        <a:latin typeface="Arial" panose="020B0604020202020204"/>
                        <a:ea typeface="Arial" panose="020B0604020202020204"/>
                        <a:cs typeface="Arial" panose="020B0604020202020204"/>
                      </a:endParaRPr>
                    </a:p>
                    <a:p>
                      <a:pPr marL="127635" algn="l" rtl="0" eaLnBrk="0">
                        <a:lnSpc>
                          <a:spcPct val="78000"/>
                        </a:lnSpc>
                        <a:spcBef>
                          <a:spcPts val="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原材料及能源成本上升</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，對氣候變化</a:t>
                      </a:r>
                      <a:endParaRPr sz="900" dirty="0">
                        <a:latin typeface="微软雅黑" panose="020B0503020204020204" charset="-122"/>
                        <a:ea typeface="微软雅黑" panose="020B0503020204020204" charset="-122"/>
                        <a:cs typeface="微软雅黑" panose="020B0503020204020204" charset="-122"/>
                      </a:endParaRPr>
                    </a:p>
                    <a:p>
                      <a:pPr marL="133350" algn="l" rtl="0" eaLnBrk="0">
                        <a:lnSpc>
                          <a:spcPts val="18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的關注，化石燃料的需求量下降</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marL="128270" algn="l" rtl="0" eaLnBrk="0">
                        <a:lnSpc>
                          <a:spcPct val="77000"/>
                        </a:lnSpc>
                        <a:spcBef>
                          <a:spcPts val="27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人們可能會促使市場傾向於選</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擇低碳</a:t>
                      </a:r>
                      <a:endParaRPr sz="900" dirty="0">
                        <a:latin typeface="微软雅黑" panose="020B0503020204020204" charset="-122"/>
                        <a:ea typeface="微软雅黑" panose="020B0503020204020204" charset="-122"/>
                        <a:cs typeface="微软雅黑" panose="020B0503020204020204" charset="-122"/>
                      </a:endParaRPr>
                    </a:p>
                    <a:p>
                      <a:pPr marL="130810" indent="2540" algn="l" rtl="0" eaLnBrk="0">
                        <a:lnSpc>
                          <a:spcPct val="171000"/>
                        </a:lnSpc>
                        <a:spcBef>
                          <a:spcPts val="10"/>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的產品和服務，從而影響化石燃料的</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需求</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marL="140970" algn="l" rtl="0" eaLnBrk="0">
                        <a:lnSpc>
                          <a:spcPct val="79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建設能源信息化平台，開展用能監控分析，</a:t>
                      </a:r>
                      <a:endParaRPr sz="900" dirty="0">
                        <a:latin typeface="微软雅黑" panose="020B0503020204020204" charset="-122"/>
                        <a:ea typeface="微软雅黑" panose="020B0503020204020204" charset="-122"/>
                        <a:cs typeface="微软雅黑" panose="020B0503020204020204" charset="-122"/>
                      </a:endParaRPr>
                    </a:p>
                    <a:p>
                      <a:pPr marL="139700" algn="l" rtl="0" eaLnBrk="0">
                        <a:lnSpc>
                          <a:spcPts val="179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提升能源管控能力</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5000"/>
                        </a:lnSpc>
                      </a:pPr>
                      <a:endParaRPr sz="200" dirty="0">
                        <a:latin typeface="Arial" panose="020B0604020202020204"/>
                        <a:ea typeface="Arial" panose="020B0604020202020204"/>
                        <a:cs typeface="Arial" panose="020B0604020202020204"/>
                      </a:endParaRPr>
                    </a:p>
                    <a:p>
                      <a:pPr marL="141605" algn="l" rtl="0" eaLnBrk="0">
                        <a:lnSpc>
                          <a:spcPct val="89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加大市場開拓力度，增大</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外部市場比例</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1440180">
                <a:tc vMerge="1">
                  <a:tcPr marL="0" marR="0" marT="0" marB="0" vert="eaVert">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marL="280035" algn="l" rtl="0" eaLnBrk="0">
                        <a:lnSpc>
                          <a:spcPct val="88000"/>
                        </a:lnSpc>
                        <a:spcBef>
                          <a:spcPts val="5"/>
                        </a:spcBef>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聲譽風險</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00000"/>
                        </a:lnSpc>
                      </a:pPr>
                      <a:endParaRPr sz="600" dirty="0">
                        <a:latin typeface="Arial" panose="020B0604020202020204"/>
                        <a:ea typeface="Arial" panose="020B0604020202020204"/>
                        <a:cs typeface="Arial" panose="020B0604020202020204"/>
                      </a:endParaRPr>
                    </a:p>
                    <a:p>
                      <a:pPr marL="128905" algn="l" rtl="0" eaLnBrk="0">
                        <a:lnSpc>
                          <a:spcPct val="79000"/>
                        </a:lnSpc>
                        <a:spcBef>
                          <a:spcPts val="0"/>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綠色轉型為全球趨勢，低碳形象已成</a:t>
                      </a:r>
                      <a:endParaRPr sz="900" dirty="0">
                        <a:latin typeface="微软雅黑" panose="020B0503020204020204" charset="-122"/>
                        <a:ea typeface="微软雅黑" panose="020B0503020204020204" charset="-122"/>
                        <a:cs typeface="微软雅黑" panose="020B0503020204020204" charset="-122"/>
                      </a:endParaRPr>
                    </a:p>
                    <a:p>
                      <a:pPr marL="126365" indent="635" algn="l" rtl="0" eaLnBrk="0">
                        <a:lnSpc>
                          <a:spcPct val="168000"/>
                        </a:lnSpc>
                        <a:spcBef>
                          <a:spcPts val="15"/>
                        </a:spcBef>
                      </a:pP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為能源公司的重要影響力標簽和</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利益</a:t>
                      </a: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相關方關注的焦點。如在</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應對氣候變</a:t>
                      </a: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化及可持續發展領域表</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現不佳，將導</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致利益相關方負面反饋，影響公司品</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牌形象</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a:txBody>
                    <a:bodyPr/>
                    <a:lstStyle/>
                    <a:p>
                      <a:pPr algn="l" rtl="0" eaLnBrk="0">
                        <a:lnSpc>
                          <a:spcPct val="181000"/>
                        </a:lnSpc>
                      </a:pPr>
                      <a:endParaRPr sz="1000" dirty="0">
                        <a:latin typeface="Arial" panose="020B0604020202020204"/>
                        <a:ea typeface="Arial" panose="020B0604020202020204"/>
                        <a:cs typeface="Arial" panose="020B0604020202020204"/>
                      </a:endParaRPr>
                    </a:p>
                    <a:p>
                      <a:pPr marL="139065" algn="l" rtl="0" eaLnBrk="0">
                        <a:lnSpc>
                          <a:spcPct val="78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積極穩妥推進公司綠色低碳轉型，</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提升公司</a:t>
                      </a:r>
                      <a:endParaRPr sz="900" dirty="0">
                        <a:latin typeface="微软雅黑" panose="020B0503020204020204" charset="-122"/>
                        <a:ea typeface="微软雅黑" panose="020B0503020204020204" charset="-122"/>
                        <a:cs typeface="微软雅黑" panose="020B0503020204020204" charset="-122"/>
                      </a:endParaRPr>
                    </a:p>
                    <a:p>
                      <a:pPr marL="142875" algn="l" rtl="0" eaLnBrk="0">
                        <a:lnSpc>
                          <a:spcPts val="18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可持續發展能力，積</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極應對氣候變化</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4000"/>
                        </a:lnSpc>
                      </a:pPr>
                      <a:endParaRPr sz="1000" dirty="0">
                        <a:latin typeface="Arial" panose="020B0604020202020204"/>
                        <a:ea typeface="Arial" panose="020B0604020202020204"/>
                        <a:cs typeface="Arial" panose="020B0604020202020204"/>
                      </a:endParaRPr>
                    </a:p>
                    <a:p>
                      <a:pPr marL="139700" algn="l" rtl="0" eaLnBrk="0">
                        <a:lnSpc>
                          <a:spcPct val="80000"/>
                        </a:lnSpc>
                        <a:spcBef>
                          <a:spcPts val="275"/>
                        </a:spcBef>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提升</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ESG</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信息披露水平和透明度，響應</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利</a:t>
                      </a:r>
                      <a:endParaRPr sz="900" dirty="0">
                        <a:latin typeface="微软雅黑" panose="020B0503020204020204" charset="-122"/>
                        <a:ea typeface="微软雅黑" panose="020B0503020204020204" charset="-122"/>
                        <a:cs typeface="微软雅黑" panose="020B0503020204020204" charset="-122"/>
                      </a:endParaRPr>
                    </a:p>
                    <a:p>
                      <a:pPr marL="141605" algn="l" rtl="0" eaLnBrk="0">
                        <a:lnSpc>
                          <a:spcPts val="178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益相關方關注的話題</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bl>
          </a:graphicData>
        </a:graphic>
      </p:graphicFrame>
      <p:graphicFrame>
        <p:nvGraphicFramePr>
          <p:cNvPr id="1132" name="table 1132"/>
          <p:cNvGraphicFramePr>
            <a:graphicFrameLocks noGrp="1"/>
          </p:cNvGraphicFramePr>
          <p:nvPr/>
        </p:nvGraphicFramePr>
        <p:xfrm>
          <a:off x="8459996" y="1771201"/>
          <a:ext cx="5939790" cy="2381250"/>
        </p:xfrm>
        <a:graphic>
          <a:graphicData uri="http://schemas.openxmlformats.org/drawingml/2006/table">
            <a:tbl>
              <a:tblPr/>
              <a:tblGrid>
                <a:gridCol w="895350"/>
                <a:gridCol w="2032000"/>
                <a:gridCol w="3012439"/>
              </a:tblGrid>
              <a:tr h="489584">
                <a:tc>
                  <a:txBody>
                    <a:bodyPr/>
                    <a:lstStyle/>
                    <a:p>
                      <a:pPr algn="l" rtl="0" eaLnBrk="0">
                        <a:lnSpc>
                          <a:spcPct val="125000"/>
                        </a:lnSpc>
                      </a:pPr>
                      <a:endParaRPr sz="1000" dirty="0">
                        <a:latin typeface="Arial" panose="020B0604020202020204"/>
                        <a:ea typeface="Arial" panose="020B0604020202020204"/>
                        <a:cs typeface="Arial" panose="020B0604020202020204"/>
                      </a:endParaRPr>
                    </a:p>
                    <a:p>
                      <a:pPr algn="l" rtl="0" eaLnBrk="0">
                        <a:lnSpc>
                          <a:spcPct val="10000"/>
                        </a:lnSpc>
                      </a:pPr>
                      <a:endParaRPr sz="100" dirty="0">
                        <a:latin typeface="Arial" panose="020B0604020202020204"/>
                        <a:ea typeface="Arial" panose="020B0604020202020204"/>
                        <a:cs typeface="Arial" panose="020B0604020202020204"/>
                      </a:endParaRPr>
                    </a:p>
                    <a:p>
                      <a:pPr marL="208915" algn="l" rtl="0" eaLnBrk="0">
                        <a:lnSpc>
                          <a:spcPct val="88000"/>
                        </a:lnSpc>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資源效率</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81915" algn="l" rtl="0" eaLnBrk="0">
                        <a:lnSpc>
                          <a:spcPct val="78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對更高能效的設備和低</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碳技術的需求</a:t>
                      </a:r>
                      <a:endParaRPr sz="900" dirty="0">
                        <a:latin typeface="微软雅黑" panose="020B0503020204020204" charset="-122"/>
                        <a:ea typeface="微软雅黑" panose="020B0503020204020204" charset="-122"/>
                        <a:cs typeface="微软雅黑" panose="020B0503020204020204" charset="-122"/>
                      </a:endParaRPr>
                    </a:p>
                    <a:p>
                      <a:pPr marL="82550" algn="l" rtl="0" eaLnBrk="0">
                        <a:lnSpc>
                          <a:spcPts val="18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綠色轉型支持性政策激勵</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rowSpan="4">
                  <a:txBody>
                    <a:bodyPr/>
                    <a:lstStyle/>
                    <a:p>
                      <a:pPr algn="l" rtl="0" eaLnBrk="0">
                        <a:lnSpc>
                          <a:spcPct val="101000"/>
                        </a:lnSpc>
                      </a:pPr>
                      <a:endParaRPr sz="500" dirty="0">
                        <a:latin typeface="Arial" panose="020B0604020202020204"/>
                        <a:ea typeface="Arial" panose="020B0604020202020204"/>
                        <a:cs typeface="Arial" panose="020B0604020202020204"/>
                      </a:endParaRPr>
                    </a:p>
                    <a:p>
                      <a:pPr marL="146050" algn="l" rtl="0" eaLnBrk="0">
                        <a:lnSpc>
                          <a:spcPct val="79000"/>
                        </a:lnSpc>
                        <a:spcBef>
                          <a:spcPts val="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以解決資源低效問題為核</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心，全面提出通奥检测油氣田開發</a:t>
                      </a:r>
                      <a:endParaRPr sz="900" dirty="0">
                        <a:latin typeface="微软雅黑" panose="020B0503020204020204" charset="-122"/>
                        <a:ea typeface="微软雅黑" panose="020B0503020204020204" charset="-122"/>
                        <a:cs typeface="微软雅黑" panose="020B0503020204020204" charset="-122"/>
                      </a:endParaRPr>
                    </a:p>
                    <a:p>
                      <a:pPr marL="138430" indent="-1905" algn="l" rtl="0" eaLnBrk="0">
                        <a:lnSpc>
                          <a:spcPct val="168000"/>
                        </a:lnSpc>
                        <a:spcBef>
                          <a:spcPts val="3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提效解決方案、天然氣利用提效解決方案、</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AI</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賦能油氣</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開發解決方案以及平臺協作油氣開發解決</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方案，積極探</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索應用新技術、新設備、新工藝，</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行業資源共享，提高</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資源使用效率，降低能源成本</a:t>
                      </a:r>
                      <a:endParaRPr sz="900" dirty="0">
                        <a:latin typeface="微软雅黑" panose="020B0503020204020204" charset="-122"/>
                        <a:ea typeface="微软雅黑" panose="020B0503020204020204" charset="-122"/>
                        <a:cs typeface="微软雅黑" panose="020B0503020204020204" charset="-122"/>
                      </a:endParaRPr>
                    </a:p>
                    <a:p>
                      <a:pPr marL="139065" algn="l" rtl="0" eaLnBrk="0">
                        <a:lnSpc>
                          <a:spcPct val="88000"/>
                        </a:lnSpc>
                        <a:spcBef>
                          <a:spcPts val="141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識別並響應政府支持性政</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策及綠色項目</a:t>
                      </a:r>
                      <a:endParaRPr sz="900" dirty="0">
                        <a:latin typeface="微软雅黑" panose="020B0503020204020204" charset="-122"/>
                        <a:ea typeface="微软雅黑" panose="020B0503020204020204" charset="-122"/>
                        <a:cs typeface="微软雅黑" panose="020B0503020204020204" charset="-122"/>
                      </a:endParaRPr>
                    </a:p>
                    <a:p>
                      <a:pPr marL="137795" algn="l" rtl="0" eaLnBrk="0">
                        <a:lnSpc>
                          <a:spcPct val="216000"/>
                        </a:lnSpc>
                        <a:spcBef>
                          <a:spcPts val="6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加強低碳技術研發和推廣、持續提高綠色</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低碳產品占比參與全球新興市場開發</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1200" dirty="0">
                        <a:latin typeface="Arial" panose="020B0604020202020204"/>
                        <a:ea typeface="Arial" panose="020B0604020202020204"/>
                        <a:cs typeface="Arial" panose="020B0604020202020204"/>
                      </a:endParaRPr>
                    </a:p>
                    <a:p>
                      <a:pPr marL="146050" algn="l" rtl="0" eaLnBrk="0">
                        <a:lnSpc>
                          <a:spcPct val="88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以專業技術及服務能力推</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動可再生能源的開發與利用</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487044">
                <a:tc>
                  <a:txBody>
                    <a:bodyPr/>
                    <a:lstStyle/>
                    <a:p>
                      <a:pPr algn="l" rtl="0" eaLnBrk="0">
                        <a:lnSpc>
                          <a:spcPct val="124000"/>
                        </a:lnSpc>
                      </a:pPr>
                      <a:endParaRPr sz="1000" dirty="0">
                        <a:latin typeface="Arial" panose="020B0604020202020204"/>
                        <a:ea typeface="Arial" panose="020B0604020202020204"/>
                        <a:cs typeface="Arial" panose="020B0604020202020204"/>
                      </a:endParaRPr>
                    </a:p>
                    <a:p>
                      <a:pPr marL="149860" algn="l" rtl="0" eaLnBrk="0">
                        <a:lnSpc>
                          <a:spcPct val="87000"/>
                        </a:lnSpc>
                        <a:spcBef>
                          <a:spcPts val="5"/>
                        </a:spcBef>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產品及服務</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21000"/>
                        </a:lnSpc>
                      </a:pPr>
                      <a:endParaRPr sz="400" dirty="0">
                        <a:latin typeface="Arial" panose="020B0604020202020204"/>
                        <a:ea typeface="Arial" panose="020B0604020202020204"/>
                        <a:cs typeface="Arial" panose="020B0604020202020204"/>
                      </a:endParaRPr>
                    </a:p>
                    <a:p>
                      <a:pPr marL="82550" algn="l" rtl="0" eaLnBrk="0">
                        <a:lnSpc>
                          <a:spcPct val="88000"/>
                        </a:lnSpc>
                        <a:spcBef>
                          <a:spcPts val="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綠色低碳產品的推廣應用</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700" dirty="0">
                        <a:latin typeface="Arial" panose="020B0604020202020204"/>
                        <a:ea typeface="Arial" panose="020B0604020202020204"/>
                        <a:cs typeface="Arial" panose="020B0604020202020204"/>
                      </a:endParaRPr>
                    </a:p>
                    <a:p>
                      <a:pPr marL="79375" algn="l" rtl="0" eaLnBrk="0">
                        <a:lnSpc>
                          <a:spcPct val="88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行業內氣候變化應對綜合</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解決方案</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vMerge="1">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487044">
                <a:tc>
                  <a:txBody>
                    <a:bodyPr/>
                    <a:lstStyle/>
                    <a:p>
                      <a:pPr algn="l" rtl="0" eaLnBrk="0">
                        <a:lnSpc>
                          <a:spcPct val="124000"/>
                        </a:lnSpc>
                      </a:pPr>
                      <a:endParaRPr sz="1000" dirty="0">
                        <a:latin typeface="Arial" panose="020B0604020202020204"/>
                        <a:ea typeface="Arial" panose="020B0604020202020204"/>
                        <a:cs typeface="Arial" panose="020B0604020202020204"/>
                      </a:endParaRPr>
                    </a:p>
                    <a:p>
                      <a:pPr marL="323850" algn="l" rtl="0" eaLnBrk="0">
                        <a:lnSpc>
                          <a:spcPct val="88000"/>
                        </a:lnSpc>
                        <a:spcBef>
                          <a:spcPts val="5"/>
                        </a:spcBef>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市場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82550" algn="l" rtl="0" eaLnBrk="0">
                        <a:lnSpc>
                          <a:spcPct val="78000"/>
                        </a:lnSpc>
                        <a:spcBef>
                          <a:spcPts val="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綠色能源開發市場需求大</a:t>
                      </a:r>
                      <a:endParaRPr sz="900" dirty="0">
                        <a:latin typeface="微软雅黑" panose="020B0503020204020204" charset="-122"/>
                        <a:ea typeface="微软雅黑" panose="020B0503020204020204" charset="-122"/>
                        <a:cs typeface="微软雅黑" panose="020B0503020204020204" charset="-122"/>
                      </a:endParaRPr>
                    </a:p>
                    <a:p>
                      <a:pPr marL="86360" algn="l" rtl="0" eaLnBrk="0">
                        <a:lnSpc>
                          <a:spcPts val="179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國際市場擴展</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vMerge="1">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917575">
                <a:tc>
                  <a:txBody>
                    <a:bodyPr/>
                    <a:lstStyle/>
                    <a:p>
                      <a:pPr algn="l" rtl="0" eaLnBrk="0">
                        <a:lnSpc>
                          <a:spcPct val="131000"/>
                        </a:lnSpc>
                      </a:pPr>
                      <a:endParaRPr sz="1000" dirty="0">
                        <a:latin typeface="Arial" panose="020B0604020202020204"/>
                        <a:ea typeface="Arial" panose="020B0604020202020204"/>
                        <a:cs typeface="Arial" panose="020B0604020202020204"/>
                      </a:endParaRPr>
                    </a:p>
                    <a:p>
                      <a:pPr algn="l" rtl="0" eaLnBrk="0">
                        <a:lnSpc>
                          <a:spcPct val="132000"/>
                        </a:lnSpc>
                      </a:pPr>
                      <a:endParaRPr sz="1000" dirty="0">
                        <a:latin typeface="Arial" panose="020B0604020202020204"/>
                        <a:ea typeface="Arial" panose="020B0604020202020204"/>
                        <a:cs typeface="Arial" panose="020B0604020202020204"/>
                      </a:endParaRPr>
                    </a:p>
                    <a:p>
                      <a:pPr marL="265430" algn="l" rtl="0" eaLnBrk="0">
                        <a:lnSpc>
                          <a:spcPct val="88000"/>
                        </a:lnSpc>
                        <a:spcBef>
                          <a:spcPts val="5"/>
                        </a:spcBef>
                      </a:pPr>
                      <a:r>
                        <a:rPr sz="9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適應力</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solidFill>
                      <a:srgbClr val="F2F6F3"/>
                    </a:solidFill>
                  </a:tcPr>
                </a:tc>
                <a:tc>
                  <a:txBody>
                    <a:bodyPr/>
                    <a:lstStyle/>
                    <a:p>
                      <a:pPr algn="l" rtl="0" eaLnBrk="0">
                        <a:lnSpc>
                          <a:spcPct val="100000"/>
                        </a:lnSpc>
                      </a:pPr>
                      <a:endParaRPr sz="500" dirty="0">
                        <a:latin typeface="Arial" panose="020B0604020202020204"/>
                        <a:ea typeface="Arial" panose="020B0604020202020204"/>
                        <a:cs typeface="Arial" panose="020B0604020202020204"/>
                      </a:endParaRPr>
                    </a:p>
                    <a:p>
                      <a:pPr marL="82550" algn="l" rtl="0" eaLnBrk="0">
                        <a:lnSpc>
                          <a:spcPct val="88000"/>
                        </a:lnSpc>
                        <a:spcBef>
                          <a:spcPts val="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資源整合能力</a:t>
                      </a:r>
                      <a:endParaRPr sz="900" dirty="0">
                        <a:latin typeface="微软雅黑" panose="020B0503020204020204" charset="-122"/>
                        <a:ea typeface="微软雅黑" panose="020B0503020204020204" charset="-122"/>
                        <a:cs typeface="微软雅黑" panose="020B0503020204020204" charset="-122"/>
                      </a:endParaRPr>
                    </a:p>
                    <a:p>
                      <a:pPr marL="81915" algn="l" rtl="0" eaLnBrk="0">
                        <a:lnSpc>
                          <a:spcPct val="77000"/>
                        </a:lnSpc>
                        <a:spcBef>
                          <a:spcPts val="84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尋找能源替代及多元化方案</a:t>
                      </a:r>
                      <a:endParaRPr sz="900" dirty="0">
                        <a:latin typeface="微软雅黑" panose="020B0503020204020204" charset="-122"/>
                        <a:ea typeface="微软雅黑" panose="020B0503020204020204" charset="-122"/>
                        <a:cs typeface="微软雅黑" panose="020B0503020204020204" charset="-122"/>
                      </a:endParaRPr>
                    </a:p>
                    <a:p>
                      <a:pPr marL="81915" algn="l" rtl="0" eaLnBrk="0">
                        <a:lnSpc>
                          <a:spcPts val="18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參與可再生能源項目</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c vMerge="1">
                  <a:tcPr marL="0" marR="0" marT="0" marB="0" vert="horz">
                    <a:lnL>
                      <a:noFill/>
                    </a:lnL>
                    <a:lnR>
                      <a:noFill/>
                    </a:lnR>
                    <a:lnT w="6350"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bl>
          </a:graphicData>
        </a:graphic>
      </p:graphicFrame>
      <p:graphicFrame>
        <p:nvGraphicFramePr>
          <p:cNvPr id="1134" name="table 1134"/>
          <p:cNvGraphicFramePr>
            <a:graphicFrameLocks noGrp="1"/>
          </p:cNvGraphicFramePr>
          <p:nvPr>
            <p:custDataLst>
              <p:tags r:id="rId1"/>
            </p:custDataLst>
          </p:nvPr>
        </p:nvGraphicFramePr>
        <p:xfrm>
          <a:off x="8595360" y="8062595"/>
          <a:ext cx="5812790" cy="1062355"/>
        </p:xfrm>
        <a:graphic>
          <a:graphicData uri="http://schemas.openxmlformats.org/drawingml/2006/table">
            <a:tbl>
              <a:tblPr/>
              <a:tblGrid>
                <a:gridCol w="1985645"/>
                <a:gridCol w="1950720"/>
                <a:gridCol w="1876425"/>
              </a:tblGrid>
              <a:tr h="1062355">
                <a:tc>
                  <a:txBody>
                    <a:bodyPr/>
                    <a:lstStyle/>
                    <a:p>
                      <a:pPr algn="l" rtl="0" eaLnBrk="0">
                        <a:lnSpc>
                          <a:spcPct val="11000"/>
                        </a:lnSpc>
                      </a:pPr>
                      <a:endParaRPr sz="100" dirty="0">
                        <a:latin typeface="Arial" panose="020B0604020202020204"/>
                        <a:ea typeface="Arial" panose="020B0604020202020204"/>
                        <a:cs typeface="Arial" panose="020B0604020202020204"/>
                      </a:endParaRPr>
                    </a:p>
                    <a:p>
                      <a:pPr algn="l" rtl="0" eaLnBrk="0">
                        <a:lnSpc>
                          <a:spcPct val="88000"/>
                        </a:lnSpc>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溫室氣體排放量（範圍一、範圍二）</a:t>
                      </a:r>
                      <a:endParaRPr sz="900" dirty="0">
                        <a:latin typeface="微软雅黑" panose="020B0503020204020204" charset="-122"/>
                        <a:ea typeface="微软雅黑" panose="020B0503020204020204" charset="-122"/>
                        <a:cs typeface="微软雅黑" panose="020B0503020204020204" charset="-122"/>
                      </a:endParaRPr>
                    </a:p>
                    <a:p>
                      <a:pPr marL="8255" algn="l" rtl="0" eaLnBrk="0">
                        <a:lnSpc>
                          <a:spcPct val="99000"/>
                        </a:lnSpc>
                        <a:spcBef>
                          <a:spcPts val="1095"/>
                        </a:spcBef>
                      </a:pPr>
                      <a:r>
                        <a:rPr lang="en-US" sz="2600" b="1" kern="0" spc="-100" dirty="0">
                          <a:solidFill>
                            <a:srgbClr val="0B8A64">
                              <a:alpha val="100000"/>
                            </a:srgbClr>
                          </a:solidFill>
                          <a:latin typeface="Arial" panose="020B0604020202020204"/>
                          <a:ea typeface="Arial" panose="020B0604020202020204"/>
                          <a:cs typeface="Arial" panose="020B0604020202020204"/>
                        </a:rPr>
                        <a:t>7334.38</a:t>
                      </a:r>
                      <a:endParaRPr sz="2600" dirty="0">
                        <a:latin typeface="Arial" panose="020B0604020202020204"/>
                        <a:ea typeface="Arial" panose="020B0604020202020204"/>
                        <a:cs typeface="Arial" panose="020B0604020202020204"/>
                      </a:endParaRPr>
                    </a:p>
                    <a:p>
                      <a:pPr marL="3175" algn="l" rtl="0" eaLnBrk="0">
                        <a:lnSpc>
                          <a:spcPct val="87000"/>
                        </a:lnSpc>
                        <a:spcBef>
                          <a:spcPts val="38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6350" cap="flat" cmpd="sng" algn="ctr">
                      <a:solidFill>
                        <a:srgbClr val="0B8A64"/>
                      </a:solidFill>
                      <a:prstDash val="solid"/>
                      <a:round/>
                      <a:headEnd type="none" w="med" len="med"/>
                      <a:tailEnd type="none" w="med" len="med"/>
                    </a:lnR>
                    <a:lnT>
                      <a:noFill/>
                    </a:lnT>
                    <a:lnB>
                      <a:noFill/>
                    </a:lnB>
                  </a:tcPr>
                </a:tc>
                <a:tc>
                  <a:txBody>
                    <a:bodyPr/>
                    <a:lstStyle/>
                    <a:p>
                      <a:pPr algn="l" rtl="0" eaLnBrk="0">
                        <a:lnSpc>
                          <a:spcPct val="11000"/>
                        </a:lnSpc>
                      </a:pPr>
                      <a:endParaRPr sz="100" dirty="0">
                        <a:latin typeface="Arial" panose="020B0604020202020204"/>
                        <a:ea typeface="Arial" panose="020B0604020202020204"/>
                        <a:cs typeface="Arial" panose="020B0604020202020204"/>
                      </a:endParaRPr>
                    </a:p>
                    <a:p>
                      <a:pPr marL="131445" algn="l" rtl="0" eaLnBrk="0">
                        <a:lnSpc>
                          <a:spcPct val="88000"/>
                        </a:lnSpc>
                      </a:pPr>
                      <a:r>
                        <a:rPr sz="9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sym typeface="+mn-ea"/>
                        </a:rPr>
                        <a:t>溫室氣體排放密度（範圍</a:t>
                      </a:r>
                      <a:r>
                        <a:rPr sz="9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sym typeface="+mn-ea"/>
                        </a:rPr>
                        <a:t>一、範圍二）</a:t>
                      </a:r>
                      <a:endParaRPr sz="9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sym typeface="+mn-ea"/>
                      </a:endParaRPr>
                    </a:p>
                    <a:p>
                      <a:pPr marL="131445" algn="l" rtl="0" eaLnBrk="0">
                        <a:lnSpc>
                          <a:spcPct val="88000"/>
                        </a:lnSpc>
                      </a:pPr>
                      <a:endParaRPr sz="900" dirty="0">
                        <a:latin typeface="微软雅黑" panose="020B0503020204020204" charset="-122"/>
                        <a:ea typeface="微软雅黑" panose="020B0503020204020204" charset="-122"/>
                        <a:cs typeface="微软雅黑" panose="020B0503020204020204" charset="-122"/>
                      </a:endParaRPr>
                    </a:p>
                    <a:p>
                      <a:pPr marL="131445" algn="l" rtl="0" eaLnBrk="0">
                        <a:lnSpc>
                          <a:spcPct val="88000"/>
                        </a:lnSpc>
                      </a:pPr>
                      <a:r>
                        <a:rPr lang="en-US" sz="2600" b="1" kern="0" spc="-90" dirty="0">
                          <a:solidFill>
                            <a:srgbClr val="0B8A64">
                              <a:alpha val="100000"/>
                            </a:srgbClr>
                          </a:solidFill>
                          <a:latin typeface="Arial" panose="020B0604020202020204"/>
                          <a:ea typeface="Arial" panose="020B0604020202020204"/>
                          <a:cs typeface="Arial" panose="020B0604020202020204"/>
                        </a:rPr>
                        <a:t>18.93</a:t>
                      </a:r>
                      <a:endParaRPr sz="2600" dirty="0">
                        <a:latin typeface="Arial" panose="020B0604020202020204"/>
                        <a:ea typeface="Arial" panose="020B0604020202020204"/>
                        <a:cs typeface="Arial" panose="020B0604020202020204"/>
                      </a:endParaRPr>
                    </a:p>
                    <a:p>
                      <a:pPr marL="133985" algn="l" rtl="0" eaLnBrk="0">
                        <a:lnSpc>
                          <a:spcPct val="87000"/>
                        </a:lnSpc>
                        <a:spcBef>
                          <a:spcPts val="38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sym typeface="+mn-ea"/>
                        </a:rPr>
                        <a:t>/</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sym typeface="+mn-ea"/>
                        </a:rPr>
                        <a:t>百萬營收</a:t>
                      </a:r>
                      <a:endParaRPr sz="900" dirty="0">
                        <a:latin typeface="微软雅黑" panose="020B0503020204020204" charset="-122"/>
                        <a:ea typeface="微软雅黑" panose="020B0503020204020204" charset="-122"/>
                        <a:cs typeface="微软雅黑" panose="020B0503020204020204" charset="-122"/>
                      </a:endParaRPr>
                    </a:p>
                    <a:p>
                      <a:pPr marL="131445" algn="l" rtl="0" eaLnBrk="0">
                        <a:lnSpc>
                          <a:spcPct val="88000"/>
                        </a:lnSpc>
                        <a:spcBef>
                          <a:spcPts val="1440"/>
                        </a:spcBef>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a:noFill/>
                    </a:lnB>
                  </a:tcPr>
                </a:tc>
                <a:tc>
                  <a:txBody>
                    <a:bodyPr/>
                    <a:lstStyle/>
                    <a:p>
                      <a:pPr algn="l" rtl="0" eaLnBrk="0">
                        <a:lnSpc>
                          <a:spcPct val="11000"/>
                        </a:lnSpc>
                      </a:pPr>
                      <a:endParaRPr sz="100" dirty="0">
                        <a:latin typeface="Arial" panose="020B0604020202020204"/>
                        <a:ea typeface="Arial" panose="020B0604020202020204"/>
                        <a:cs typeface="Arial" panose="020B0604020202020204"/>
                      </a:endParaRPr>
                    </a:p>
                    <a:p>
                      <a:pPr algn="l" rtl="0" eaLnBrk="0">
                        <a:lnSpc>
                          <a:spcPct val="106000"/>
                        </a:lnSpc>
                      </a:pPr>
                      <a:endParaRPr sz="300" dirty="0">
                        <a:latin typeface="Arial" panose="020B0604020202020204"/>
                        <a:ea typeface="Arial" panose="020B0604020202020204"/>
                        <a:cs typeface="Arial" panose="020B0604020202020204"/>
                      </a:endParaRPr>
                    </a:p>
                    <a:p>
                      <a:pPr marL="170815" algn="l" rtl="0" eaLnBrk="0">
                        <a:lnSpc>
                          <a:spcPct val="81000"/>
                        </a:lnSpc>
                      </a:pP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a:noFill/>
                    </a:lnR>
                    <a:lnT>
                      <a:noFill/>
                    </a:lnT>
                    <a:lnB>
                      <a:noFill/>
                    </a:lnB>
                  </a:tcPr>
                </a:tc>
              </a:tr>
            </a:tbl>
          </a:graphicData>
        </a:graphic>
      </p:graphicFrame>
      <p:sp>
        <p:nvSpPr>
          <p:cNvPr id="1136" name="textbox 1136"/>
          <p:cNvSpPr/>
          <p:nvPr/>
        </p:nvSpPr>
        <p:spPr>
          <a:xfrm>
            <a:off x="8453356" y="4362530"/>
            <a:ext cx="5958840" cy="856614"/>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3970" algn="l" rtl="0" eaLnBrk="0">
              <a:lnSpc>
                <a:spcPct val="87000"/>
              </a:lnSpc>
            </a:pPr>
            <a:r>
              <a:rPr sz="1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指標與目標</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5000"/>
              </a:lnSpc>
            </a:pPr>
            <a:endParaRPr sz="1000" dirty="0">
              <a:latin typeface="Arial" panose="020B0604020202020204"/>
              <a:ea typeface="Arial" panose="020B0604020202020204"/>
              <a:cs typeface="Arial" panose="020B0604020202020204"/>
            </a:endParaRPr>
          </a:p>
          <a:p>
            <a:pPr marL="15240" algn="l" rtl="0" eaLnBrk="0">
              <a:lnSpc>
                <a:spcPct val="150000"/>
              </a:lnSpc>
              <a:spcBef>
                <a:spcPts val="27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通奥检测積極踐行國家「雙碳」戰略目標，堅定不移地推進碳達峰及碳中和戰略目標的實現。公司科學制定碳排放短期及長期</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管理目標，並定期審查和更新目標，探索並推廣創新的綠色發展模式，推動企業向低碳可持續方向</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穩步邁進：</a:t>
            </a:r>
            <a:endParaRPr sz="900" dirty="0">
              <a:latin typeface="微软雅黑" panose="020B0503020204020204" charset="-122"/>
              <a:ea typeface="微软雅黑" panose="020B0503020204020204" charset="-122"/>
              <a:cs typeface="微软雅黑" panose="020B0503020204020204" charset="-122"/>
            </a:endParaRPr>
          </a:p>
        </p:txBody>
      </p:sp>
      <p:sp>
        <p:nvSpPr>
          <p:cNvPr id="1138" name="textbox 1138"/>
          <p:cNvSpPr/>
          <p:nvPr/>
        </p:nvSpPr>
        <p:spPr>
          <a:xfrm>
            <a:off x="9548642" y="5804761"/>
            <a:ext cx="4854575" cy="639444"/>
          </a:xfrm>
          <a:prstGeom prst="roundRect">
            <a:avLst>
              <a:gd name="adj" fmla="val 12642"/>
            </a:avLst>
          </a:prstGeom>
          <a:noFill/>
          <a:ln w="6350" cap="flat">
            <a:solidFill>
              <a:srgbClr val="0B8A64"/>
            </a:solidFill>
            <a:prstDash val="solid"/>
            <a:miter lim="0"/>
          </a:ln>
        </p:spPr>
        <p:txBody>
          <a:bodyPr vert="horz" wrap="square" lIns="0" tIns="0" rIns="0" bIns="0"/>
          <a:lstStyle/>
          <a:p>
            <a:pPr algn="l" rtl="0" eaLnBrk="0">
              <a:lnSpc>
                <a:spcPct val="107000"/>
              </a:lnSpc>
            </a:pPr>
            <a:endParaRPr sz="700" dirty="0">
              <a:latin typeface="Arial" panose="020B0604020202020204"/>
              <a:ea typeface="Arial" panose="020B0604020202020204"/>
              <a:cs typeface="Arial" panose="020B0604020202020204"/>
            </a:endParaRPr>
          </a:p>
          <a:p>
            <a:pPr marL="144780" indent="1270" algn="l" rtl="0" eaLnBrk="0">
              <a:lnSpc>
                <a:spcPct val="162000"/>
              </a:lnSpc>
            </a:pPr>
            <a:r>
              <a:rPr sz="900" kern="0" spc="1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202</a:t>
            </a:r>
            <a:r>
              <a:rPr lang="en-US" sz="900" kern="0" spc="1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5</a:t>
            </a:r>
            <a:r>
              <a:rPr sz="900" kern="0" spc="1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年度温室气体排放总量不超过10,006吨二氧化碳当量，202</a:t>
            </a:r>
            <a:r>
              <a:rPr lang="en-US" sz="900" kern="0" spc="1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5</a:t>
            </a:r>
            <a:r>
              <a:rPr sz="900" kern="0" spc="1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年度单位营收温室气体排放量不超过14.36吨二氧化碳当量/百万元；</a:t>
            </a:r>
            <a:endParaRPr sz="900" dirty="0">
              <a:latin typeface="微软雅黑" panose="020B0503020204020204" charset="-122"/>
              <a:ea typeface="微软雅黑" panose="020B0503020204020204" charset="-122"/>
              <a:cs typeface="微软雅黑" panose="020B0503020204020204" charset="-122"/>
            </a:endParaRPr>
          </a:p>
        </p:txBody>
      </p:sp>
      <p:sp>
        <p:nvSpPr>
          <p:cNvPr id="1140" name="textbox 1140"/>
          <p:cNvSpPr/>
          <p:nvPr/>
        </p:nvSpPr>
        <p:spPr>
          <a:xfrm>
            <a:off x="9548642" y="6563287"/>
            <a:ext cx="4854575" cy="639444"/>
          </a:xfrm>
          <a:prstGeom prst="roundRect">
            <a:avLst>
              <a:gd name="adj" fmla="val 12642"/>
            </a:avLst>
          </a:prstGeom>
          <a:noFill/>
          <a:ln w="6350" cap="flat">
            <a:solidFill>
              <a:srgbClr val="0B8A64"/>
            </a:solidFill>
            <a:prstDash val="solid"/>
            <a:miter lim="0"/>
          </a:ln>
        </p:spPr>
        <p:txBody>
          <a:bodyPr vert="horz" wrap="square" lIns="0" tIns="0" rIns="0" bIns="0"/>
          <a:lstStyle/>
          <a:p>
            <a:pPr algn="l" rtl="0" eaLnBrk="0">
              <a:lnSpc>
                <a:spcPct val="106000"/>
              </a:lnSpc>
            </a:pPr>
            <a:endParaRPr sz="700" dirty="0">
              <a:latin typeface="Arial" panose="020B0604020202020204"/>
              <a:ea typeface="Arial" panose="020B0604020202020204"/>
              <a:cs typeface="Arial" panose="020B0604020202020204"/>
            </a:endParaRPr>
          </a:p>
          <a:p>
            <a:pPr marL="146685" algn="l" rtl="0" eaLnBrk="0">
              <a:lnSpc>
                <a:spcPct val="150000"/>
              </a:lnSpc>
              <a:spcBef>
                <a:spcPts val="0"/>
              </a:spcBef>
            </a:pPr>
            <a:r>
              <a:rPr sz="900" kern="0" dirty="0">
                <a:solidFill>
                  <a:srgbClr val="57585A">
                    <a:alpha val="100000"/>
                  </a:srgbClr>
                </a:solidFill>
                <a:latin typeface="微软雅黑" panose="020B0503020204020204" charset="-122"/>
                <a:ea typeface="微软雅黑" panose="020B0503020204020204" charset="-122"/>
                <a:cs typeface="微软雅黑" panose="020B0503020204020204" charset="-122"/>
                <a:sym typeface="+mn-ea"/>
              </a:rPr>
              <a:t>以2019年为基准年，到2030年实现单位营收温室气体排放量降低60%，到2060年实现碳中和。</a:t>
            </a:r>
            <a:endParaRPr sz="800" dirty="0">
              <a:latin typeface="微软雅黑" panose="020B0503020204020204" charset="-122"/>
              <a:ea typeface="微软雅黑" panose="020B0503020204020204" charset="-122"/>
              <a:cs typeface="微软雅黑" panose="020B0503020204020204" charset="-122"/>
            </a:endParaRPr>
          </a:p>
        </p:txBody>
      </p:sp>
      <p:sp>
        <p:nvSpPr>
          <p:cNvPr id="1142" name="textbox 1142"/>
          <p:cNvSpPr/>
          <p:nvPr/>
        </p:nvSpPr>
        <p:spPr>
          <a:xfrm>
            <a:off x="1042195" y="3183656"/>
            <a:ext cx="960119" cy="1334769"/>
          </a:xfrm>
          <a:prstGeom prst="rect">
            <a:avLst/>
          </a:prstGeom>
          <a:solidFill>
            <a:srgbClr val="F2F6F3">
              <a:alpha val="100000"/>
            </a:srgbClr>
          </a:solidFill>
          <a:ln w="0" cap="flat">
            <a:noFill/>
            <a:prstDash val="solid"/>
            <a:miter lim="0"/>
          </a:ln>
        </p:spPr>
        <p:txBody>
          <a:bodyPr vert="horz" wrap="square" lIns="0" tIns="0" rIns="0" bIns="0"/>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87630" algn="l" rtl="0" eaLnBrk="0">
              <a:lnSpc>
                <a:spcPct val="77000"/>
              </a:lnSpc>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慢性風險：持續</a:t>
            </a:r>
            <a:endParaRPr sz="900" dirty="0">
              <a:latin typeface="微软雅黑" panose="020B0503020204020204" charset="-122"/>
              <a:ea typeface="微软雅黑" panose="020B0503020204020204" charset="-122"/>
              <a:cs typeface="微软雅黑" panose="020B0503020204020204" charset="-122"/>
            </a:endParaRPr>
          </a:p>
          <a:p>
            <a:pPr marL="147320" algn="l" rtl="0" eaLnBrk="0">
              <a:lnSpc>
                <a:spcPts val="1795"/>
              </a:lnSpc>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高溫、乾旱等</a:t>
            </a:r>
            <a:endParaRPr sz="900" dirty="0">
              <a:latin typeface="微软雅黑" panose="020B0503020204020204" charset="-122"/>
              <a:ea typeface="微软雅黑" panose="020B0503020204020204" charset="-122"/>
              <a:cs typeface="微软雅黑" panose="020B0503020204020204" charset="-122"/>
            </a:endParaRPr>
          </a:p>
        </p:txBody>
      </p:sp>
      <p:sp>
        <p:nvSpPr>
          <p:cNvPr id="1144" name="textbox 1144"/>
          <p:cNvSpPr/>
          <p:nvPr/>
        </p:nvSpPr>
        <p:spPr>
          <a:xfrm>
            <a:off x="1042195" y="1799989"/>
            <a:ext cx="960119" cy="1334769"/>
          </a:xfrm>
          <a:prstGeom prst="rect">
            <a:avLst/>
          </a:prstGeom>
          <a:solidFill>
            <a:srgbClr val="F2F6F3">
              <a:alpha val="100000"/>
            </a:srgbClr>
          </a:solidFill>
          <a:ln w="0" cap="flat">
            <a:noFill/>
            <a:prstDash val="solid"/>
            <a:miter lim="0"/>
          </a:ln>
        </p:spPr>
        <p:txBody>
          <a:bodyPr vert="horz" wrap="square" lIns="0" tIns="0" rIns="0" bIns="0"/>
          <a:lstStyle/>
          <a:p>
            <a:pPr algn="l" rtl="0" eaLnBrk="0">
              <a:lnSpc>
                <a:spcPct val="108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marL="79375" algn="l" rtl="0" eaLnBrk="0">
              <a:lnSpc>
                <a:spcPct val="87000"/>
              </a:lnSpc>
              <a:spcBef>
                <a:spcPts val="5"/>
              </a:spcBef>
            </a:pPr>
            <a:r>
              <a:rPr sz="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急性風險：大風、</a:t>
            </a:r>
            <a:endParaRPr sz="800" dirty="0">
              <a:latin typeface="微软雅黑" panose="020B0503020204020204" charset="-122"/>
              <a:ea typeface="微软雅黑" panose="020B0503020204020204" charset="-122"/>
              <a:cs typeface="微软雅黑" panose="020B0503020204020204" charset="-122"/>
            </a:endParaRPr>
          </a:p>
          <a:p>
            <a:pPr marL="88265" algn="l" rtl="0" eaLnBrk="0">
              <a:lnSpc>
                <a:spcPts val="1800"/>
              </a:lnSpc>
            </a:pPr>
            <a:r>
              <a:rPr sz="9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暴雨等極端天氣</a:t>
            </a:r>
            <a:endParaRPr sz="900" dirty="0">
              <a:latin typeface="微软雅黑" panose="020B0503020204020204" charset="-122"/>
              <a:ea typeface="微软雅黑" panose="020B0503020204020204" charset="-122"/>
              <a:cs typeface="微软雅黑" panose="020B0503020204020204" charset="-122"/>
            </a:endParaRPr>
          </a:p>
        </p:txBody>
      </p:sp>
      <p:sp>
        <p:nvSpPr>
          <p:cNvPr id="1146" name="textbox 1146"/>
          <p:cNvSpPr/>
          <p:nvPr/>
        </p:nvSpPr>
        <p:spPr>
          <a:xfrm>
            <a:off x="710246" y="9781247"/>
            <a:ext cx="1370266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rPr>
              <a:t>7</a:t>
            </a:r>
            <a:endPar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148" name="textbox 1148"/>
          <p:cNvSpPr/>
          <p:nvPr/>
        </p:nvSpPr>
        <p:spPr>
          <a:xfrm>
            <a:off x="11411639" y="1489496"/>
            <a:ext cx="2988945" cy="236854"/>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4000"/>
              </a:lnSpc>
            </a:pPr>
            <a:endParaRPr sz="300" dirty="0">
              <a:latin typeface="Arial" panose="020B0604020202020204"/>
              <a:ea typeface="Arial" panose="020B0604020202020204"/>
              <a:cs typeface="Arial" panose="020B0604020202020204"/>
            </a:endParaRPr>
          </a:p>
          <a:p>
            <a:pPr marL="1243965" algn="l" rtl="0" eaLnBrk="0">
              <a:lnSpc>
                <a:spcPct val="87000"/>
              </a:lnSpc>
              <a:spcBef>
                <a:spcPts val="0"/>
              </a:spcBef>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應對措施</a:t>
            </a:r>
            <a:endParaRPr sz="1000" dirty="0">
              <a:latin typeface="微软雅黑" panose="020B0503020204020204" charset="-122"/>
              <a:ea typeface="微软雅黑" panose="020B0503020204020204" charset="-122"/>
              <a:cs typeface="微软雅黑" panose="020B0503020204020204" charset="-122"/>
            </a:endParaRPr>
          </a:p>
        </p:txBody>
      </p:sp>
      <p:sp>
        <p:nvSpPr>
          <p:cNvPr id="1150" name="textbox 1150"/>
          <p:cNvSpPr/>
          <p:nvPr/>
        </p:nvSpPr>
        <p:spPr>
          <a:xfrm>
            <a:off x="8471699" y="1489496"/>
            <a:ext cx="2868929" cy="236854"/>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8000"/>
              </a:lnSpc>
            </a:pPr>
            <a:endParaRPr sz="300" dirty="0">
              <a:latin typeface="Arial" panose="020B0604020202020204"/>
              <a:ea typeface="Arial" panose="020B0604020202020204"/>
              <a:cs typeface="Arial" panose="020B0604020202020204"/>
            </a:endParaRPr>
          </a:p>
          <a:p>
            <a:pPr marL="1310640" algn="l" rtl="0" eaLnBrk="0">
              <a:lnSpc>
                <a:spcPct val="87000"/>
              </a:lnSpc>
              <a:spcBef>
                <a:spcPts val="5"/>
              </a:spcBef>
            </a:pPr>
            <a:r>
              <a:rPr sz="1000"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機遇</a:t>
            </a:r>
            <a:endParaRPr sz="1000" dirty="0">
              <a:latin typeface="微软雅黑" panose="020B0503020204020204" charset="-122"/>
              <a:ea typeface="微软雅黑" panose="020B0503020204020204" charset="-122"/>
              <a:cs typeface="微软雅黑" panose="020B0503020204020204" charset="-122"/>
            </a:endParaRPr>
          </a:p>
        </p:txBody>
      </p:sp>
      <p:sp>
        <p:nvSpPr>
          <p:cNvPr id="1152" name="textbox 1152"/>
          <p:cNvSpPr/>
          <p:nvPr/>
        </p:nvSpPr>
        <p:spPr>
          <a:xfrm>
            <a:off x="712100" y="1068899"/>
            <a:ext cx="5873750" cy="145414"/>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7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2024年，我們持續對與公司運營相關</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的實體風險和轉型風險進行識別分析，並結合公司戰略和發展，制定相應措施：</a:t>
            </a:r>
            <a:endParaRPr sz="900" dirty="0">
              <a:latin typeface="微软雅黑" panose="020B0503020204020204" charset="-122"/>
              <a:ea typeface="微软雅黑" panose="020B0503020204020204" charset="-122"/>
              <a:cs typeface="微软雅黑" panose="020B0503020204020204" charset="-122"/>
            </a:endParaRPr>
          </a:p>
        </p:txBody>
      </p:sp>
      <p:sp>
        <p:nvSpPr>
          <p:cNvPr id="1154" name="textbox 1154"/>
          <p:cNvSpPr/>
          <p:nvPr/>
        </p:nvSpPr>
        <p:spPr>
          <a:xfrm>
            <a:off x="4235397" y="1489496"/>
            <a:ext cx="2425064" cy="236854"/>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7000"/>
              </a:lnSpc>
            </a:pPr>
            <a:endParaRPr sz="300" dirty="0">
              <a:latin typeface="Arial" panose="020B0604020202020204"/>
              <a:ea typeface="Arial" panose="020B0604020202020204"/>
              <a:cs typeface="Arial" panose="020B0604020202020204"/>
            </a:endParaRPr>
          </a:p>
          <a:p>
            <a:pPr marL="950595" algn="l" rtl="0" eaLnBrk="0">
              <a:lnSpc>
                <a:spcPct val="87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應對措施</a:t>
            </a:r>
            <a:endParaRPr sz="1000" dirty="0">
              <a:latin typeface="微软雅黑" panose="020B0503020204020204" charset="-122"/>
              <a:ea typeface="微软雅黑" panose="020B0503020204020204" charset="-122"/>
              <a:cs typeface="微软雅黑" panose="020B0503020204020204" charset="-122"/>
            </a:endParaRPr>
          </a:p>
        </p:txBody>
      </p:sp>
      <p:sp>
        <p:nvSpPr>
          <p:cNvPr id="1156" name="textbox 1156"/>
          <p:cNvSpPr/>
          <p:nvPr/>
        </p:nvSpPr>
        <p:spPr>
          <a:xfrm>
            <a:off x="9300785" y="6064782"/>
            <a:ext cx="213359" cy="123189"/>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92000"/>
              </a:lnSpc>
              <a:tabLst>
                <a:tab pos="142875" algn="l"/>
              </a:tabLst>
            </a:pPr>
            <a:r>
              <a:rPr sz="700" strike="sngStrike" kern="0" spc="0" dirty="0">
                <a:solidFill>
                  <a:srgbClr val="0B8A64">
                    <a:alpha val="100000"/>
                  </a:srgbClr>
                </a:solidFill>
                <a:latin typeface="Arial" panose="020B0604020202020204"/>
                <a:ea typeface="Arial" panose="020B0604020202020204"/>
                <a:cs typeface="Arial" panose="020B0604020202020204"/>
              </a:rPr>
              <a:t>	</a:t>
            </a:r>
            <a:r>
              <a:rPr sz="700" strike="sngStrike" kern="0" spc="20" dirty="0">
                <a:solidFill>
                  <a:srgbClr val="0B8A64">
                    <a:alpha val="100000"/>
                  </a:srgbClr>
                </a:solidFill>
                <a:latin typeface="Arial" panose="020B0604020202020204"/>
                <a:ea typeface="Arial" panose="020B0604020202020204"/>
                <a:cs typeface="Arial" panose="020B0604020202020204"/>
              </a:rPr>
              <a:t>&gt;</a:t>
            </a:r>
            <a:endParaRPr sz="700" dirty="0">
              <a:latin typeface="Arial" panose="020B0604020202020204"/>
              <a:ea typeface="Arial" panose="020B0604020202020204"/>
              <a:cs typeface="Arial" panose="020B0604020202020204"/>
            </a:endParaRPr>
          </a:p>
        </p:txBody>
      </p:sp>
      <p:sp>
        <p:nvSpPr>
          <p:cNvPr id="1158" name="rect 1158"/>
          <p:cNvSpPr/>
          <p:nvPr/>
        </p:nvSpPr>
        <p:spPr>
          <a:xfrm>
            <a:off x="8508830" y="5864589"/>
            <a:ext cx="764184" cy="523646"/>
          </a:xfrm>
          <a:prstGeom prst="rect">
            <a:avLst/>
          </a:prstGeom>
          <a:solidFill>
            <a:srgbClr val="0B8A64">
              <a:alpha val="7843"/>
            </a:srgbClr>
          </a:solidFill>
          <a:ln w="0" cap="flat">
            <a:noFill/>
            <a:prstDash val="solid"/>
            <a:miter lim="0"/>
          </a:ln>
        </p:spPr>
        <p:txBody>
          <a:bodyPr rtlCol="0"/>
          <a:lstStyle/>
          <a:p>
            <a:pPr algn="ctr"/>
            <a:endParaRPr lang="zh-CN" altLang="en-US"/>
          </a:p>
        </p:txBody>
      </p:sp>
      <p:graphicFrame>
        <p:nvGraphicFramePr>
          <p:cNvPr id="1160" name="table 1160"/>
          <p:cNvGraphicFramePr>
            <a:graphicFrameLocks noGrp="1"/>
          </p:cNvGraphicFramePr>
          <p:nvPr/>
        </p:nvGraphicFramePr>
        <p:xfrm>
          <a:off x="8460004" y="5814260"/>
          <a:ext cx="861694" cy="619759"/>
        </p:xfrm>
        <a:graphic>
          <a:graphicData uri="http://schemas.openxmlformats.org/drawingml/2006/table">
            <a:tbl>
              <a:tblPr/>
              <a:tblGrid>
                <a:gridCol w="861694"/>
              </a:tblGrid>
              <a:tr h="610234">
                <a:tc>
                  <a:txBody>
                    <a:bodyPr/>
                    <a:lstStyle/>
                    <a:p>
                      <a:pPr algn="l" rtl="0" eaLnBrk="0">
                        <a:lnSpc>
                          <a:spcPct val="16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82245" algn="l" rtl="0" eaLnBrk="0">
                        <a:lnSpc>
                          <a:spcPct val="87000"/>
                        </a:lnSpc>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短期目標</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sp>
        <p:nvSpPr>
          <p:cNvPr id="1162" name="rect 1162"/>
          <p:cNvSpPr/>
          <p:nvPr/>
        </p:nvSpPr>
        <p:spPr>
          <a:xfrm>
            <a:off x="8508830" y="6623141"/>
            <a:ext cx="764184" cy="523646"/>
          </a:xfrm>
          <a:prstGeom prst="rect">
            <a:avLst/>
          </a:prstGeom>
          <a:solidFill>
            <a:srgbClr val="0B8A64">
              <a:alpha val="7843"/>
            </a:srgbClr>
          </a:solidFill>
          <a:ln w="0" cap="flat">
            <a:noFill/>
            <a:prstDash val="solid"/>
            <a:miter lim="0"/>
          </a:ln>
        </p:spPr>
        <p:txBody>
          <a:bodyPr rtlCol="0"/>
          <a:lstStyle/>
          <a:p>
            <a:pPr algn="ctr"/>
            <a:endParaRPr lang="zh-CN" altLang="en-US"/>
          </a:p>
        </p:txBody>
      </p:sp>
      <p:sp>
        <p:nvSpPr>
          <p:cNvPr id="1164" name="path 1164"/>
          <p:cNvSpPr/>
          <p:nvPr/>
        </p:nvSpPr>
        <p:spPr>
          <a:xfrm>
            <a:off x="9313485" y="6837303"/>
            <a:ext cx="186063" cy="95202"/>
          </a:xfrm>
          <a:custGeom>
            <a:avLst/>
            <a:gdLst/>
            <a:ahLst/>
            <a:cxnLst/>
            <a:rect l="0" t="0" r="0" b="0"/>
            <a:pathLst>
              <a:path w="293" h="149">
                <a:moveTo>
                  <a:pt x="0" y="74"/>
                </a:moveTo>
                <a:lnTo>
                  <a:pt x="287" y="74"/>
                </a:lnTo>
                <a:moveTo>
                  <a:pt x="213" y="5"/>
                </a:moveTo>
                <a:lnTo>
                  <a:pt x="287" y="74"/>
                </a:lnTo>
                <a:lnTo>
                  <a:pt x="213" y="144"/>
                </a:lnTo>
              </a:path>
            </a:pathLst>
          </a:custGeom>
          <a:noFill/>
          <a:ln w="9525" cap="flat">
            <a:solidFill>
              <a:srgbClr val="0B8A64"/>
            </a:solidFill>
            <a:prstDash val="solid"/>
            <a:miter lim="1000000"/>
          </a:ln>
        </p:spPr>
        <p:txBody>
          <a:bodyPr rtlCol="0"/>
          <a:lstStyle/>
          <a:p>
            <a:pPr algn="ctr"/>
            <a:endParaRPr lang="zh-CN" altLang="en-US"/>
          </a:p>
        </p:txBody>
      </p:sp>
      <p:graphicFrame>
        <p:nvGraphicFramePr>
          <p:cNvPr id="1166" name="table 1166"/>
          <p:cNvGraphicFramePr>
            <a:graphicFrameLocks noGrp="1"/>
          </p:cNvGraphicFramePr>
          <p:nvPr/>
        </p:nvGraphicFramePr>
        <p:xfrm>
          <a:off x="8460004" y="6572813"/>
          <a:ext cx="861694" cy="619759"/>
        </p:xfrm>
        <a:graphic>
          <a:graphicData uri="http://schemas.openxmlformats.org/drawingml/2006/table">
            <a:tbl>
              <a:tblPr/>
              <a:tblGrid>
                <a:gridCol w="861694"/>
              </a:tblGrid>
              <a:tr h="610234">
                <a:tc>
                  <a:txBody>
                    <a:bodyPr/>
                    <a:lstStyle/>
                    <a:p>
                      <a:pPr algn="l" rtl="0" eaLnBrk="0">
                        <a:lnSpc>
                          <a:spcPct val="165000"/>
                        </a:lnSpc>
                      </a:pPr>
                      <a:endParaRPr sz="10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169545" algn="l" rtl="0" eaLnBrk="0">
                        <a:lnSpc>
                          <a:spcPct val="86000"/>
                        </a:lnSpc>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長期目標</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sp>
        <p:nvSpPr>
          <p:cNvPr id="1168" name="textbox 1168"/>
          <p:cNvSpPr/>
          <p:nvPr/>
        </p:nvSpPr>
        <p:spPr>
          <a:xfrm>
            <a:off x="2067838" y="1489496"/>
            <a:ext cx="2124710" cy="236854"/>
          </a:xfrm>
          <a:prstGeom prst="rect">
            <a:avLst/>
          </a:prstGeom>
          <a:solidFill>
            <a:srgbClr val="0B8A64">
              <a:alpha val="98431"/>
            </a:srgbClr>
          </a:solidFill>
          <a:ln w="0" cap="flat">
            <a:noFill/>
            <a:prstDash val="solid"/>
            <a:miter lim="0"/>
          </a:ln>
        </p:spPr>
        <p:txBody>
          <a:bodyPr vert="horz" wrap="square" lIns="0" tIns="0" rIns="0" bIns="0"/>
          <a:lstStyle/>
          <a:p>
            <a:pPr algn="l" rtl="0" eaLnBrk="0">
              <a:lnSpc>
                <a:spcPct val="128000"/>
              </a:lnSpc>
            </a:pPr>
            <a:endParaRPr sz="300" dirty="0">
              <a:latin typeface="Arial" panose="020B0604020202020204"/>
              <a:ea typeface="Arial" panose="020B0604020202020204"/>
              <a:cs typeface="Arial" panose="020B0604020202020204"/>
            </a:endParaRPr>
          </a:p>
          <a:p>
            <a:pPr marL="801370" algn="l" rtl="0" eaLnBrk="0">
              <a:lnSpc>
                <a:spcPct val="87000"/>
              </a:lnSpc>
              <a:spcBef>
                <a:spcPts val="0"/>
              </a:spcBef>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風險描述</a:t>
            </a:r>
            <a:endParaRPr sz="1000" dirty="0">
              <a:latin typeface="微软雅黑" panose="020B0503020204020204" charset="-122"/>
              <a:ea typeface="微软雅黑" panose="020B0503020204020204" charset="-122"/>
              <a:cs typeface="微软雅黑" panose="020B0503020204020204" charset="-122"/>
            </a:endParaRPr>
          </a:p>
        </p:txBody>
      </p:sp>
      <p:pic>
        <p:nvPicPr>
          <p:cNvPr id="1170" name="picture 1170"/>
          <p:cNvPicPr>
            <a:picLocks noChangeAspect="1"/>
          </p:cNvPicPr>
          <p:nvPr/>
        </p:nvPicPr>
        <p:blipFill>
          <a:blip r:embed="rId2"/>
          <a:stretch>
            <a:fillRect/>
          </a:stretch>
        </p:blipFill>
        <p:spPr>
          <a:xfrm rot="21600000">
            <a:off x="8542254" y="7877437"/>
            <a:ext cx="5856844" cy="50694"/>
          </a:xfrm>
          <a:prstGeom prst="rect">
            <a:avLst/>
          </a:prstGeom>
        </p:spPr>
      </p:pic>
      <p:sp>
        <p:nvSpPr>
          <p:cNvPr id="1172" name="textbox 1172"/>
          <p:cNvSpPr/>
          <p:nvPr/>
        </p:nvSpPr>
        <p:spPr>
          <a:xfrm>
            <a:off x="8454232" y="1071389"/>
            <a:ext cx="1634489" cy="212725"/>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8000"/>
              </a:lnSpc>
            </a:pPr>
            <a:r>
              <a:rPr sz="14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氣候變化帶來的機遇</a:t>
            </a:r>
            <a:endParaRPr sz="1400" dirty="0">
              <a:latin typeface="微软雅黑" panose="020B0503020204020204" charset="-122"/>
              <a:ea typeface="微软雅黑" panose="020B0503020204020204" charset="-122"/>
              <a:cs typeface="微软雅黑" panose="020B0503020204020204" charset="-122"/>
            </a:endParaRPr>
          </a:p>
        </p:txBody>
      </p:sp>
      <p:sp>
        <p:nvSpPr>
          <p:cNvPr id="1174" name="path 1174"/>
          <p:cNvSpPr/>
          <p:nvPr/>
        </p:nvSpPr>
        <p:spPr>
          <a:xfrm>
            <a:off x="8474870" y="9124923"/>
            <a:ext cx="5938201" cy="31750"/>
          </a:xfrm>
          <a:custGeom>
            <a:avLst/>
            <a:gdLst/>
            <a:ahLst/>
            <a:cxnLst/>
            <a:rect l="0" t="0" r="0" b="0"/>
            <a:pathLst>
              <a:path w="9351" h="50">
                <a:moveTo>
                  <a:pt x="45" y="25"/>
                </a:moveTo>
                <a:lnTo>
                  <a:pt x="9351" y="25"/>
                </a:lnTo>
                <a:moveTo>
                  <a:pt x="25" y="45"/>
                </a:moveTo>
                <a:cubicBezTo>
                  <a:pt x="13" y="45"/>
                  <a:pt x="5" y="36"/>
                  <a:pt x="5" y="25"/>
                </a:cubicBezTo>
                <a:cubicBezTo>
                  <a:pt x="5" y="13"/>
                  <a:pt x="13" y="5"/>
                  <a:pt x="25" y="5"/>
                </a:cubicBezTo>
                <a:cubicBezTo>
                  <a:pt x="36" y="5"/>
                  <a:pt x="45" y="13"/>
                  <a:pt x="45" y="25"/>
                </a:cubicBezTo>
                <a:cubicBezTo>
                  <a:pt x="45" y="36"/>
                  <a:pt x="36" y="45"/>
                  <a:pt x="25" y="45"/>
                </a:cubicBezTo>
              </a:path>
            </a:pathLst>
          </a:custGeom>
          <a:noFill/>
          <a:ln w="6350" cap="flat">
            <a:solidFill>
              <a:srgbClr val="0B8A64"/>
            </a:solidFill>
            <a:prstDash val="solid"/>
            <a:miter lim="400000"/>
          </a:ln>
        </p:spPr>
        <p:txBody>
          <a:bodyPr rtlCol="0"/>
          <a:lstStyle/>
          <a:p>
            <a:pPr algn="ctr"/>
            <a:endParaRPr lang="zh-CN" altLang="en-US"/>
          </a:p>
        </p:txBody>
      </p:sp>
      <p:grpSp>
        <p:nvGrpSpPr>
          <p:cNvPr id="42" name="group 42"/>
          <p:cNvGrpSpPr/>
          <p:nvPr/>
        </p:nvGrpSpPr>
        <p:grpSpPr>
          <a:xfrm rot="21600000">
            <a:off x="8461321" y="7680060"/>
            <a:ext cx="684009" cy="235381"/>
            <a:chOff x="0" y="0"/>
            <a:chExt cx="684009" cy="235381"/>
          </a:xfrm>
        </p:grpSpPr>
        <p:sp>
          <p:nvSpPr>
            <p:cNvPr id="1176" name="path 1176"/>
            <p:cNvSpPr/>
            <p:nvPr/>
          </p:nvSpPr>
          <p:spPr>
            <a:xfrm>
              <a:off x="0" y="0"/>
              <a:ext cx="684009" cy="235381"/>
            </a:xfrm>
            <a:custGeom>
              <a:avLst/>
              <a:gdLst/>
              <a:ahLst/>
              <a:cxnLst/>
              <a:rect l="0" t="0" r="0" b="0"/>
              <a:pathLst>
                <a:path w="1077" h="370">
                  <a:moveTo>
                    <a:pt x="185" y="5"/>
                  </a:moveTo>
                  <a:cubicBezTo>
                    <a:pt x="85" y="5"/>
                    <a:pt x="5" y="85"/>
                    <a:pt x="5" y="185"/>
                  </a:cubicBezTo>
                  <a:cubicBezTo>
                    <a:pt x="5" y="284"/>
                    <a:pt x="85" y="365"/>
                    <a:pt x="185" y="365"/>
                  </a:cubicBezTo>
                  <a:lnTo>
                    <a:pt x="891" y="365"/>
                  </a:lnTo>
                  <a:cubicBezTo>
                    <a:pt x="991" y="365"/>
                    <a:pt x="1072" y="284"/>
                    <a:pt x="1072" y="185"/>
                  </a:cubicBezTo>
                  <a:cubicBezTo>
                    <a:pt x="1072" y="85"/>
                    <a:pt x="991" y="5"/>
                    <a:pt x="891" y="5"/>
                  </a:cubicBezTo>
                  <a:lnTo>
                    <a:pt x="185" y="5"/>
                  </a:lnTo>
                  <a:close/>
                </a:path>
              </a:pathLst>
            </a:custGeom>
            <a:noFill/>
            <a:ln w="6350" cap="flat">
              <a:solidFill>
                <a:srgbClr val="0B8A64"/>
              </a:solidFill>
              <a:prstDash val="solid"/>
              <a:miter lim="400000"/>
            </a:ln>
          </p:spPr>
          <p:txBody>
            <a:bodyPr rtlCol="0"/>
            <a:lstStyle/>
            <a:p>
              <a:pPr algn="ctr"/>
              <a:endParaRPr lang="zh-CN" altLang="en-US"/>
            </a:p>
          </p:txBody>
        </p:sp>
        <p:sp>
          <p:nvSpPr>
            <p:cNvPr id="1178" name="textbox 1178"/>
            <p:cNvSpPr/>
            <p:nvPr/>
          </p:nvSpPr>
          <p:spPr>
            <a:xfrm>
              <a:off x="-12700" y="-12700"/>
              <a:ext cx="709930" cy="276225"/>
            </a:xfrm>
            <a:prstGeom prst="rect">
              <a:avLst/>
            </a:prstGeom>
            <a:noFill/>
            <a:ln w="0" cap="flat">
              <a:noFill/>
              <a:prstDash val="solid"/>
              <a:miter lim="0"/>
            </a:ln>
          </p:spPr>
          <p:txBody>
            <a:bodyPr vert="horz" wrap="square" lIns="0" tIns="0" rIns="0" bIns="0"/>
            <a:lstStyle/>
            <a:p>
              <a:pPr algn="l" rtl="0" eaLnBrk="0">
                <a:lnSpc>
                  <a:spcPct val="100000"/>
                </a:lnSpc>
              </a:pPr>
              <a:endParaRPr sz="500" dirty="0">
                <a:latin typeface="Arial" panose="020B0604020202020204"/>
                <a:ea typeface="Arial" panose="020B0604020202020204"/>
                <a:cs typeface="Arial" panose="020B0604020202020204"/>
              </a:endParaRPr>
            </a:p>
            <a:p>
              <a:pPr marL="146050" algn="l" rtl="0" eaLnBrk="0">
                <a:lnSpc>
                  <a:spcPct val="88000"/>
                </a:lnSpc>
                <a:spcBef>
                  <a:spcPts val="5"/>
                </a:spcBef>
              </a:pPr>
              <a:r>
                <a:rPr sz="9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2024年</a:t>
              </a:r>
              <a:endParaRPr sz="900" dirty="0">
                <a:latin typeface="微软雅黑" panose="020B0503020204020204" charset="-122"/>
                <a:ea typeface="微软雅黑" panose="020B0503020204020204" charset="-122"/>
                <a:cs typeface="微软雅黑" panose="020B0503020204020204" charset="-122"/>
              </a:endParaRPr>
            </a:p>
          </p:txBody>
        </p:sp>
      </p:grpSp>
      <p:sp>
        <p:nvSpPr>
          <p:cNvPr id="1184" name="textbox 1184"/>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1186" name="path 1186"/>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3"/>
          <a:stretch>
            <a:fillRect/>
          </a:stretch>
        </p:blipFill>
        <p:spPr>
          <a:xfrm>
            <a:off x="561975" y="338455"/>
            <a:ext cx="878205" cy="2501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rect 1188"/>
          <p:cNvSpPr/>
          <p:nvPr/>
        </p:nvSpPr>
        <p:spPr>
          <a:xfrm>
            <a:off x="8462226" y="1580464"/>
            <a:ext cx="602995" cy="193814"/>
          </a:xfrm>
          <a:prstGeom prst="rect">
            <a:avLst/>
          </a:prstGeom>
          <a:solidFill>
            <a:srgbClr val="0B8A64">
              <a:alpha val="100000"/>
            </a:srgbClr>
          </a:solidFill>
          <a:ln w="0" cap="flat">
            <a:noFill/>
            <a:prstDash val="solid"/>
            <a:miter lim="0"/>
          </a:ln>
        </p:spPr>
        <p:txBody>
          <a:bodyPr rtlCol="0"/>
          <a:lstStyle/>
          <a:p>
            <a:pPr algn="ctr"/>
            <a:endParaRPr lang="zh-CN" altLang="en-US"/>
          </a:p>
        </p:txBody>
      </p:sp>
      <p:graphicFrame>
        <p:nvGraphicFramePr>
          <p:cNvPr id="1190" name="table 1190"/>
          <p:cNvGraphicFramePr>
            <a:graphicFrameLocks noGrp="1"/>
          </p:cNvGraphicFramePr>
          <p:nvPr/>
        </p:nvGraphicFramePr>
        <p:xfrm>
          <a:off x="8460425" y="1580458"/>
          <a:ext cx="5935979" cy="3121025"/>
        </p:xfrm>
        <a:graphic>
          <a:graphicData uri="http://schemas.openxmlformats.org/drawingml/2006/table">
            <a:tbl>
              <a:tblPr/>
              <a:tblGrid>
                <a:gridCol w="5935979"/>
              </a:tblGrid>
              <a:tr h="292100">
                <a:tc>
                  <a:txBody>
                    <a:bodyPr/>
                    <a:lstStyle/>
                    <a:p>
                      <a:pPr algn="l" rtl="0" eaLnBrk="0">
                        <a:lnSpc>
                          <a:spcPct val="109000"/>
                        </a:lnSpc>
                      </a:pPr>
                      <a:endParaRPr sz="200" dirty="0">
                        <a:latin typeface="Arial" panose="020B0604020202020204"/>
                        <a:ea typeface="Arial" panose="020B0604020202020204"/>
                        <a:cs typeface="Arial" panose="020B0604020202020204"/>
                      </a:endParaRPr>
                    </a:p>
                    <a:p>
                      <a:pPr marL="187960" algn="l" rtl="0" eaLnBrk="0">
                        <a:lnSpc>
                          <a:spcPct val="88000"/>
                        </a:lnSpc>
                        <a:spcBef>
                          <a:spcPts val="0"/>
                        </a:spcBef>
                        <a:tabLst>
                          <a:tab pos="244475" algn="l"/>
                        </a:tabLst>
                      </a:pPr>
                      <a:r>
                        <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0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案例</a:t>
                      </a:r>
                      <a:endPar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a:noFill/>
                    </a:lnB>
                  </a:tcPr>
                </a:tc>
              </a:tr>
              <a:tr h="2828925">
                <a:tc>
                  <a:txBody>
                    <a:bodyPr/>
                    <a:lstStyle/>
                    <a:p>
                      <a:pPr algn="l" rtl="0" eaLnBrk="0">
                        <a:lnSpc>
                          <a:spcPct val="112000"/>
                        </a:lnSpc>
                      </a:pPr>
                      <a:endParaRPr sz="600" dirty="0">
                        <a:latin typeface="Arial" panose="020B0604020202020204"/>
                        <a:ea typeface="Arial" panose="020B0604020202020204"/>
                        <a:cs typeface="Arial" panose="020B0604020202020204"/>
                      </a:endParaRPr>
                    </a:p>
                    <a:p>
                      <a:pPr marL="249555" algn="l" rtl="0" eaLnBrk="0">
                        <a:lnSpc>
                          <a:spcPct val="87000"/>
                        </a:lnSpc>
                        <a:spcBef>
                          <a:spcPts val="5"/>
                        </a:spcBef>
                      </a:pPr>
                      <a:r>
                        <a:rPr sz="1000" kern="0" spc="-30" dirty="0">
                          <a:solidFill>
                            <a:srgbClr val="0B8A64">
                              <a:alpha val="100000"/>
                            </a:srgbClr>
                          </a:solidFill>
                          <a:latin typeface="微软雅黑" panose="020B0503020204020204" charset="-122"/>
                          <a:ea typeface="微软雅黑" panose="020B0503020204020204" charset="-122"/>
                          <a:cs typeface="微软雅黑" panose="020B0503020204020204" charset="-122"/>
                        </a:rPr>
                        <a:t>西北地區CCUS項目</a:t>
                      </a:r>
                      <a:endParaRPr sz="1000" dirty="0">
                        <a:latin typeface="微软雅黑" panose="020B0503020204020204" charset="-122"/>
                        <a:ea typeface="微软雅黑" panose="020B0503020204020204" charset="-122"/>
                        <a:cs typeface="微软雅黑" panose="020B0503020204020204" charset="-122"/>
                      </a:endParaRPr>
                    </a:p>
                    <a:p>
                      <a:pPr marL="246380" algn="l" rtl="0" eaLnBrk="0">
                        <a:lnSpc>
                          <a:spcPct val="79000"/>
                        </a:lnSpc>
                        <a:spcBef>
                          <a:spcPts val="143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2024年，我們與合作夥伴緊密協作，成功推進</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西</a:t>
                      </a:r>
                      <a:endParaRPr sz="900" dirty="0">
                        <a:latin typeface="微软雅黑" panose="020B0503020204020204" charset="-122"/>
                        <a:ea typeface="微软雅黑" panose="020B0503020204020204" charset="-122"/>
                        <a:cs typeface="微软雅黑" panose="020B0503020204020204" charset="-122"/>
                      </a:endParaRPr>
                    </a:p>
                    <a:p>
                      <a:pPr marL="246380" algn="l" rtl="0" eaLnBrk="0">
                        <a:lnSpc>
                          <a:spcPts val="18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北地區CCUS檢測項目，已完成4井次的施工作</a:t>
                      </a:r>
                      <a:endParaRPr sz="900" dirty="0">
                        <a:latin typeface="微软雅黑" panose="020B0503020204020204" charset="-122"/>
                        <a:ea typeface="微软雅黑" panose="020B0503020204020204" charset="-122"/>
                        <a:cs typeface="微软雅黑" panose="020B0503020204020204" charset="-122"/>
                      </a:endParaRPr>
                    </a:p>
                    <a:p>
                      <a:pPr marL="246380" algn="l" rtl="0" eaLnBrk="0">
                        <a:lnSpc>
                          <a:spcPts val="1800"/>
                        </a:lnSpc>
                      </a:pPr>
                      <a:r>
                        <a:rPr sz="9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業。與此同時，</a:t>
                      </a:r>
                      <a:r>
                        <a:rPr sz="900" kern="0" spc="-60" dirty="0">
                          <a:solidFill>
                            <a:srgbClr val="595757">
                              <a:alpha val="100000"/>
                            </a:srgbClr>
                          </a:solidFill>
                          <a:latin typeface="微软雅黑" panose="020B0503020204020204" charset="-122"/>
                          <a:ea typeface="微软雅黑" panose="020B0503020204020204" charset="-122"/>
                          <a:cs typeface="微软雅黑" panose="020B0503020204020204" charset="-122"/>
                        </a:rPr>
                        <a:t>檢測集團與該合作伙伴再度合作，</a:t>
                      </a:r>
                      <a:endParaRPr sz="900" dirty="0">
                        <a:latin typeface="微软雅黑" panose="020B0503020204020204" charset="-122"/>
                        <a:ea typeface="微软雅黑" panose="020B0503020204020204" charset="-122"/>
                        <a:cs typeface="微软雅黑" panose="020B0503020204020204" charset="-122"/>
                      </a:endParaRPr>
                    </a:p>
                    <a:p>
                      <a:pPr marL="246380" algn="l" rtl="0" eaLnBrk="0">
                        <a:lnSpc>
                          <a:spcPts val="179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為該</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CCUS</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項目先行示範區的30</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口井提供油管</a:t>
                      </a:r>
                      <a:endParaRPr sz="900" dirty="0">
                        <a:latin typeface="微软雅黑" panose="020B0503020204020204" charset="-122"/>
                        <a:ea typeface="微软雅黑" panose="020B0503020204020204" charset="-122"/>
                        <a:cs typeface="微软雅黑" panose="020B0503020204020204" charset="-122"/>
                      </a:endParaRPr>
                    </a:p>
                    <a:p>
                      <a:pPr marL="247650" algn="l" rtl="0" eaLnBrk="0">
                        <a:lnSpc>
                          <a:spcPts val="180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氣密封檢測技術服務。通過精</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准的技術服務，有</a:t>
                      </a:r>
                      <a:endParaRPr sz="900" dirty="0">
                        <a:latin typeface="微软雅黑" panose="020B0503020204020204" charset="-122"/>
                        <a:ea typeface="微软雅黑" panose="020B0503020204020204" charset="-122"/>
                        <a:cs typeface="微软雅黑" panose="020B0503020204020204" charset="-122"/>
                      </a:endParaRPr>
                    </a:p>
                    <a:p>
                      <a:pPr marL="247015" algn="l" rtl="0" eaLnBrk="0">
                        <a:lnSpc>
                          <a:spcPts val="18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效預防油氣井洩漏風險，從而避免潛在的火</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災隱</a:t>
                      </a:r>
                      <a:endParaRPr sz="900" dirty="0">
                        <a:latin typeface="微软雅黑" panose="020B0503020204020204" charset="-122"/>
                        <a:ea typeface="微软雅黑" panose="020B0503020204020204" charset="-122"/>
                        <a:cs typeface="微软雅黑" panose="020B0503020204020204" charset="-122"/>
                      </a:endParaRPr>
                    </a:p>
                    <a:p>
                      <a:pPr marL="248285" algn="l" rtl="0" eaLnBrk="0">
                        <a:lnSpc>
                          <a:spcPts val="179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患、油氣井報廢等重大安全事</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故的發生。此舉不</a:t>
                      </a:r>
                      <a:endParaRPr sz="900" dirty="0">
                        <a:latin typeface="微软雅黑" panose="020B0503020204020204" charset="-122"/>
                        <a:ea typeface="微软雅黑" panose="020B0503020204020204" charset="-122"/>
                        <a:cs typeface="微软雅黑" panose="020B0503020204020204" charset="-122"/>
                      </a:endParaRPr>
                    </a:p>
                    <a:p>
                      <a:pPr marL="243840" algn="l" rtl="0" eaLnBrk="0">
                        <a:lnSpc>
                          <a:spcPts val="1805"/>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僅提升了作業安全性</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同時也顯著減少了甲烷及</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3000"/>
                        </a:lnSpc>
                      </a:pPr>
                      <a:endParaRPr sz="700" dirty="0">
                        <a:latin typeface="Arial" panose="020B0604020202020204"/>
                        <a:ea typeface="Arial" panose="020B0604020202020204"/>
                        <a:cs typeface="Arial" panose="020B0604020202020204"/>
                      </a:endParaRPr>
                    </a:p>
                    <a:p>
                      <a:pPr marL="247015" algn="l" rtl="0" eaLnBrk="0">
                        <a:lnSpc>
                          <a:spcPts val="1575"/>
                        </a:lnSpc>
                        <a:spcBef>
                          <a:spcPts val="5"/>
                        </a:spcBef>
                      </a:pPr>
                      <a:r>
                        <a:rPr sz="1300" kern="0" spc="10" baseline="40000" dirty="0">
                          <a:solidFill>
                            <a:srgbClr val="595757">
                              <a:alpha val="100000"/>
                            </a:srgbClr>
                          </a:solidFill>
                          <a:latin typeface="微软雅黑" panose="020B0503020204020204" charset="-122"/>
                          <a:ea typeface="微软雅黑" panose="020B0503020204020204" charset="-122"/>
                          <a:cs typeface="微软雅黑" panose="020B0503020204020204" charset="-122"/>
                        </a:rPr>
                        <a:t>其他溫室氣體的逃逸。</a:t>
                      </a:r>
                      <a:r>
                        <a:rPr sz="1300" kern="0" spc="10" baseline="-12000" dirty="0">
                          <a:solidFill>
                            <a:srgbClr val="595757">
                              <a:alpha val="100000"/>
                            </a:srgbClr>
                          </a:solidFill>
                          <a:latin typeface="微软雅黑" panose="020B0503020204020204" charset="-122"/>
                          <a:ea typeface="微软雅黑" panose="020B0503020204020204" charset="-122"/>
                          <a:cs typeface="微软雅黑" panose="020B0503020204020204" charset="-122"/>
                        </a:rPr>
                        <a:t>西北地區</a:t>
                      </a:r>
                      <a:r>
                        <a:rPr sz="1300" kern="0" spc="0" baseline="-12000" dirty="0">
                          <a:solidFill>
                            <a:srgbClr val="595757">
                              <a:alpha val="100000"/>
                            </a:srgbClr>
                          </a:solidFill>
                          <a:latin typeface="微软雅黑" panose="020B0503020204020204" charset="-122"/>
                          <a:ea typeface="微软雅黑" panose="020B0503020204020204" charset="-122"/>
                          <a:cs typeface="微软雅黑" panose="020B0503020204020204" charset="-122"/>
                        </a:rPr>
                        <a:t>CCUS</a:t>
                      </a:r>
                      <a:r>
                        <a:rPr sz="1300" kern="0" spc="10" baseline="-12000" dirty="0">
                          <a:solidFill>
                            <a:srgbClr val="595757">
                              <a:alpha val="100000"/>
                            </a:srgbClr>
                          </a:solidFill>
                          <a:latin typeface="微软雅黑" panose="020B0503020204020204" charset="-122"/>
                          <a:ea typeface="微软雅黑" panose="020B0503020204020204" charset="-122"/>
                          <a:cs typeface="微软雅黑" panose="020B0503020204020204" charset="-122"/>
                        </a:rPr>
                        <a:t>項目氣密封檢測作業現場</a:t>
                      </a:r>
                      <a:endParaRPr sz="1300" baseline="-12000" dirty="0">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w="6350" cap="flat" cmpd="sng" algn="ctr">
                      <a:solidFill>
                        <a:srgbClr val="0B8A64"/>
                      </a:solidFill>
                      <a:prstDash val="solid"/>
                      <a:round/>
                      <a:headEnd type="none" w="med" len="med"/>
                      <a:tailEnd type="none" w="med" len="med"/>
                    </a:lnR>
                    <a:lnT>
                      <a:noFill/>
                    </a:lnT>
                    <a:lnB w="6350" cap="flat" cmpd="sng" algn="ctr">
                      <a:solidFill>
                        <a:srgbClr val="0B8A64"/>
                      </a:solidFill>
                      <a:prstDash val="solid"/>
                      <a:round/>
                      <a:headEnd type="none" w="med" len="med"/>
                      <a:tailEnd type="none" w="med" len="med"/>
                    </a:lnB>
                  </a:tcPr>
                </a:tc>
              </a:tr>
            </a:tbl>
          </a:graphicData>
        </a:graphic>
      </p:graphicFrame>
      <p:pic>
        <p:nvPicPr>
          <p:cNvPr id="1192" name="picture 1192"/>
          <p:cNvPicPr>
            <a:picLocks noChangeAspect="1"/>
          </p:cNvPicPr>
          <p:nvPr/>
        </p:nvPicPr>
        <p:blipFill>
          <a:blip r:embed="rId1"/>
          <a:stretch>
            <a:fillRect/>
          </a:stretch>
        </p:blipFill>
        <p:spPr>
          <a:xfrm rot="21600000">
            <a:off x="9062847" y="1580458"/>
            <a:ext cx="48450" cy="96913"/>
          </a:xfrm>
          <a:prstGeom prst="rect">
            <a:avLst/>
          </a:prstGeom>
        </p:spPr>
      </p:pic>
      <p:pic>
        <p:nvPicPr>
          <p:cNvPr id="1194" name="picture 1194"/>
          <p:cNvPicPr>
            <a:picLocks noChangeAspect="1"/>
          </p:cNvPicPr>
          <p:nvPr/>
        </p:nvPicPr>
        <p:blipFill>
          <a:blip r:embed="rId2"/>
          <a:stretch>
            <a:fillRect/>
          </a:stretch>
        </p:blipFill>
        <p:spPr>
          <a:xfrm rot="21600000">
            <a:off x="8516226" y="1604547"/>
            <a:ext cx="132765" cy="142544"/>
          </a:xfrm>
          <a:prstGeom prst="rect">
            <a:avLst/>
          </a:prstGeom>
        </p:spPr>
      </p:pic>
      <p:sp>
        <p:nvSpPr>
          <p:cNvPr id="1196" name="textbox 1196"/>
          <p:cNvSpPr/>
          <p:nvPr/>
        </p:nvSpPr>
        <p:spPr>
          <a:xfrm>
            <a:off x="711835" y="1069975"/>
            <a:ext cx="5962015" cy="2777490"/>
          </a:xfrm>
          <a:prstGeom prst="rect">
            <a:avLst/>
          </a:prstGeom>
          <a:noFill/>
          <a:ln w="0" cap="flat">
            <a:noFill/>
            <a:prstDash val="solid"/>
            <a:miter lim="0"/>
          </a:ln>
        </p:spPr>
        <p:txBody>
          <a:bodyPr vert="horz" wrap="square" lIns="0" tIns="0" rIns="0" bIns="0"/>
          <a:lstStyle/>
          <a:p>
            <a:pPr algn="l" rtl="0" eaLnBrk="0">
              <a:lnSpc>
                <a:spcPct val="74000"/>
              </a:lnSpc>
            </a:pPr>
            <a:endParaRPr sz="100" dirty="0">
              <a:latin typeface="Arial" panose="020B0604020202020204"/>
              <a:ea typeface="Arial" panose="020B0604020202020204"/>
              <a:cs typeface="Arial" panose="020B0604020202020204"/>
            </a:endParaRPr>
          </a:p>
          <a:p>
            <a:pPr marL="17145" algn="l" rtl="0" eaLnBrk="0">
              <a:lnSpc>
                <a:spcPct val="88000"/>
              </a:lnSpc>
            </a:pPr>
            <a:r>
              <a:rPr sz="18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氣候行動應對</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47000"/>
              </a:lnSpc>
            </a:pPr>
            <a:endParaRPr sz="1000" dirty="0">
              <a:latin typeface="Arial" panose="020B0604020202020204"/>
              <a:ea typeface="Arial" panose="020B0604020202020204"/>
              <a:cs typeface="Arial" panose="020B0604020202020204"/>
            </a:endParaRPr>
          </a:p>
          <a:p>
            <a:pPr marL="13335" algn="l" rtl="0" eaLnBrk="0">
              <a:lnSpc>
                <a:spcPct val="150000"/>
              </a:lnSpc>
              <a:spcBef>
                <a:spcPts val="27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作為一家技術領先的</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油田</a:t>
            </a:r>
            <a:r>
              <a:rPr lang="zh-CN"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检测</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服務企業，通奥检测始終致力於為客戶提供先進的技術解決方案，幫助其在油氣勘探開發過程中顯著降低溫室氣體排放。與此同時，公司持續推進自身的減排工作，通過技術革新和嚴格的作業管理，不斷降低自身溫室氣體排放，致力於實現可持續發展目標。2024年，通奥检测石油憑藉專業的</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技術支持，協助客戶減少了</a:t>
            </a:r>
            <a:r>
              <a:rPr lang="en-US"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7334.38</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噸二氧化碳當量的溫室氣體排放</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marL="13335" algn="l" rtl="0" eaLnBrk="0">
              <a:lnSpc>
                <a:spcPct val="89000"/>
              </a:lnSpc>
              <a:spcBef>
                <a:spcPts val="430"/>
              </a:spcBef>
            </a:pPr>
            <a:r>
              <a:rPr sz="14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賦能行業夥伴</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79000"/>
              </a:lnSpc>
            </a:pPr>
            <a:endParaRPr sz="1000" dirty="0">
              <a:latin typeface="Arial" panose="020B0604020202020204"/>
              <a:ea typeface="Arial" panose="020B0604020202020204"/>
              <a:cs typeface="Arial" panose="020B0604020202020204"/>
            </a:endParaRPr>
          </a:p>
          <a:p>
            <a:pPr algn="l" rtl="0" eaLnBrk="0">
              <a:lnSpc>
                <a:spcPct val="114000"/>
              </a:lnSpc>
            </a:pPr>
            <a:endParaRPr sz="200" dirty="0">
              <a:latin typeface="Arial" panose="020B0604020202020204"/>
              <a:ea typeface="Arial" panose="020B0604020202020204"/>
              <a:cs typeface="Arial" panose="020B0604020202020204"/>
            </a:endParaRPr>
          </a:p>
          <a:p>
            <a:pPr marL="12700" algn="l" rtl="0" eaLnBrk="0">
              <a:lnSpc>
                <a:spcPct val="88000"/>
              </a:lnSpc>
              <a:spcBef>
                <a:spcPts val="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根據油氣行業特性，我們開發了「油氣綠色開發</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資產租賃解決方案」，助力行業綠色低碳轉型。</a:t>
            </a:r>
            <a:endParaRPr sz="900" dirty="0">
              <a:latin typeface="微软雅黑" panose="020B0503020204020204" charset="-122"/>
              <a:ea typeface="微软雅黑" panose="020B0503020204020204" charset="-122"/>
              <a:cs typeface="微软雅黑" panose="020B0503020204020204" charset="-122"/>
            </a:endParaRPr>
          </a:p>
        </p:txBody>
      </p:sp>
      <p:sp>
        <p:nvSpPr>
          <p:cNvPr id="1200" name="textbox 1200"/>
          <p:cNvSpPr/>
          <p:nvPr/>
        </p:nvSpPr>
        <p:spPr>
          <a:xfrm>
            <a:off x="8462010" y="5467985"/>
            <a:ext cx="2714625" cy="3532505"/>
          </a:xfrm>
          <a:prstGeom prst="rect">
            <a:avLst/>
          </a:prstGeom>
          <a:noFill/>
          <a:ln w="0" cap="flat">
            <a:noFill/>
            <a:prstDash val="solid"/>
            <a:miter lim="0"/>
          </a:ln>
        </p:spPr>
        <p:txBody>
          <a:bodyPr vert="horz" wrap="square" lIns="0" tIns="0" rIns="0" bIns="0"/>
          <a:lstStyle/>
          <a:p>
            <a:pPr algn="l" rtl="0" eaLnBrk="0">
              <a:lnSpc>
                <a:spcPct val="150000"/>
              </a:lnSpc>
            </a:pPr>
            <a:endParaRPr sz="100" dirty="0">
              <a:latin typeface="Arial" panose="020B0604020202020204"/>
              <a:ea typeface="Arial" panose="020B0604020202020204"/>
              <a:cs typeface="Arial" panose="020B0604020202020204"/>
            </a:endParaRPr>
          </a:p>
          <a:p>
            <a:pPr marL="17145" algn="l" rtl="0" eaLnBrk="0">
              <a:lnSpc>
                <a:spcPct val="1500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通奥检测持續探索推動行業綠</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色轉型方面的合作</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機會，主動參與支持多個地區的</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油氣行業建</a:t>
            </a: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設與綠色低碳發展，積極參加行</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業會議，探</a:t>
            </a: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索天然氣減排和碳交易業務聯</a:t>
            </a: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動的機會。</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2024年，我們受邀參</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加</a:t>
            </a:r>
            <a:r>
              <a:rPr lang="zh-CN" altLang="en-US"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中國儲氣庫科技創新與產業發展國際高峰論壇</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奧檢測的專業技術人員詳細介紹了以上解決方案在實際項目中的應用案例和技術優勢，在展臺前與眾多與會嘉賓進行了面對面的交流，並分享了通奧檢測在儲氣庫檢測領域的豐富經驗和創新思路，同時也認真聽取了各方的意見和建議。值得一提的是，通奧檢測作為中國油套管氣密封檢測技術的發起者和領航者，在本屆展會上重磅推出針對壓縮空氣儲能井的 473mm 超大尺寸套管氣密封檢測工具和配套技術，贏得了與會者的高度關注和讚譽。同時還分享了其在油套管氣密封檢測技術方面的最新進展和創新成果，包括檢測設備的數智化升級、檢測過程的標準化和規範化以及檢測結果的精准性和可靠性等方面的提升。</a:t>
            </a:r>
            <a:endPar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1206" name="picture 1206"/>
          <p:cNvPicPr>
            <a:picLocks noChangeAspect="1"/>
          </p:cNvPicPr>
          <p:nvPr/>
        </p:nvPicPr>
        <p:blipFill>
          <a:blip r:embed="rId3"/>
          <a:stretch>
            <a:fillRect/>
          </a:stretch>
        </p:blipFill>
        <p:spPr>
          <a:xfrm rot="21600000">
            <a:off x="720003" y="6684410"/>
            <a:ext cx="94195" cy="180403"/>
          </a:xfrm>
          <a:prstGeom prst="rect">
            <a:avLst/>
          </a:prstGeom>
        </p:spPr>
      </p:pic>
      <p:graphicFrame>
        <p:nvGraphicFramePr>
          <p:cNvPr id="1208" name="table 1208"/>
          <p:cNvGraphicFramePr>
            <a:graphicFrameLocks noGrp="1"/>
          </p:cNvGraphicFramePr>
          <p:nvPr/>
        </p:nvGraphicFramePr>
        <p:xfrm>
          <a:off x="720001" y="6511607"/>
          <a:ext cx="5939790" cy="1105535"/>
        </p:xfrm>
        <a:graphic>
          <a:graphicData uri="http://schemas.openxmlformats.org/drawingml/2006/table">
            <a:tbl>
              <a:tblPr/>
              <a:tblGrid>
                <a:gridCol w="5939790"/>
              </a:tblGrid>
              <a:tr h="1096010">
                <a:tc>
                  <a:txBody>
                    <a:bodyPr/>
                    <a:lstStyle/>
                    <a:p>
                      <a:pPr algn="l" rtl="0" eaLnBrk="0">
                        <a:lnSpc>
                          <a:spcPct val="131000"/>
                        </a:lnSpc>
                      </a:pPr>
                      <a:endParaRPr sz="1000" dirty="0">
                        <a:latin typeface="Arial" panose="020B0604020202020204"/>
                        <a:ea typeface="Arial" panose="020B0604020202020204"/>
                        <a:cs typeface="Arial" panose="020B0604020202020204"/>
                      </a:endParaRPr>
                    </a:p>
                    <a:p>
                      <a:pPr algn="l" rtl="0" eaLnBrk="0">
                        <a:lnSpc>
                          <a:spcPct val="131000"/>
                        </a:lnSpc>
                      </a:pPr>
                      <a:endParaRPr sz="1000" dirty="0">
                        <a:latin typeface="Arial" panose="020B0604020202020204"/>
                        <a:ea typeface="Arial" panose="020B0604020202020204"/>
                        <a:cs typeface="Arial" panose="020B0604020202020204"/>
                      </a:endParaRPr>
                    </a:p>
                    <a:p>
                      <a:pPr marL="268605" algn="l" rtl="0" eaLnBrk="0">
                        <a:lnSpc>
                          <a:spcPct val="150000"/>
                        </a:lnSpc>
                        <a:spcBef>
                          <a:spcPts val="5"/>
                        </a:spcBef>
                      </a:pPr>
                      <a:r>
                        <a:rPr lang="zh-CN" altLang="en-US" sz="900" dirty="0">
                          <a:latin typeface="微软雅黑" panose="020B0503020204020204" charset="-122"/>
                          <a:ea typeface="微软雅黑" panose="020B0503020204020204" charset="-122"/>
                          <a:cs typeface="微软雅黑" panose="020B0503020204020204" charset="-122"/>
                        </a:rPr>
                        <a:t>透過提供分散式碳封存庫，並將產生的碳指標用於國際交易，賦能客戶實現經濟有效的直接埋碳，達成淨零排放。例如，我們為客戶提供碳庫技術一體化解決方案，協助客戶順利實現碳封存項目的先導性試驗，年封存量達到</a:t>
                      </a:r>
                      <a:r>
                        <a:rPr lang="en-US" altLang="zh-CN" sz="900" dirty="0">
                          <a:latin typeface="微软雅黑" panose="020B0503020204020204" charset="-122"/>
                          <a:ea typeface="微软雅黑" panose="020B0503020204020204" charset="-122"/>
                          <a:cs typeface="微软雅黑" panose="020B0503020204020204" charset="-122"/>
                        </a:rPr>
                        <a:t>10</a:t>
                      </a:r>
                      <a:r>
                        <a:rPr lang="zh-CN" altLang="en-US" sz="900" dirty="0">
                          <a:latin typeface="微软雅黑" panose="020B0503020204020204" charset="-122"/>
                          <a:ea typeface="微软雅黑" panose="020B0503020204020204" charset="-122"/>
                          <a:cs typeface="微软雅黑" panose="020B0503020204020204" charset="-122"/>
                        </a:rPr>
                        <a:t>萬噸。</a:t>
                      </a:r>
                      <a:endParaRPr lang="zh-CN" altLang="en-US" sz="9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pic>
        <p:nvPicPr>
          <p:cNvPr id="1210" name="picture 1210"/>
          <p:cNvPicPr>
            <a:picLocks noChangeAspect="1"/>
          </p:cNvPicPr>
          <p:nvPr/>
        </p:nvPicPr>
        <p:blipFill>
          <a:blip r:embed="rId4"/>
          <a:stretch>
            <a:fillRect/>
          </a:stretch>
        </p:blipFill>
        <p:spPr>
          <a:xfrm rot="21600000">
            <a:off x="720003" y="5468013"/>
            <a:ext cx="94195" cy="180403"/>
          </a:xfrm>
          <a:prstGeom prst="rect">
            <a:avLst/>
          </a:prstGeom>
        </p:spPr>
      </p:pic>
      <p:graphicFrame>
        <p:nvGraphicFramePr>
          <p:cNvPr id="1212" name="table 1212"/>
          <p:cNvGraphicFramePr>
            <a:graphicFrameLocks noGrp="1"/>
          </p:cNvGraphicFramePr>
          <p:nvPr/>
        </p:nvGraphicFramePr>
        <p:xfrm>
          <a:off x="720001" y="5295201"/>
          <a:ext cx="5939790" cy="1097279"/>
        </p:xfrm>
        <a:graphic>
          <a:graphicData uri="http://schemas.openxmlformats.org/drawingml/2006/table">
            <a:tbl>
              <a:tblPr/>
              <a:tblGrid>
                <a:gridCol w="5939790"/>
              </a:tblGrid>
              <a:tr h="1087754">
                <a:tc>
                  <a:txBody>
                    <a:bodyPr/>
                    <a:lstStyle/>
                    <a:p>
                      <a:pPr algn="l" rtl="0" eaLnBrk="0">
                        <a:lnSpc>
                          <a:spcPct val="129000"/>
                        </a:lnSpc>
                      </a:pPr>
                      <a:endParaRPr sz="1000" dirty="0">
                        <a:latin typeface="Arial" panose="020B0604020202020204"/>
                        <a:ea typeface="Arial" panose="020B0604020202020204"/>
                        <a:cs typeface="Arial" panose="020B0604020202020204"/>
                      </a:endParaRPr>
                    </a:p>
                    <a:p>
                      <a:pPr algn="l" rtl="0" eaLnBrk="0">
                        <a:lnSpc>
                          <a:spcPct val="130000"/>
                        </a:lnSpc>
                      </a:pPr>
                      <a:endParaRPr sz="1000" dirty="0">
                        <a:latin typeface="Arial" panose="020B0604020202020204"/>
                        <a:ea typeface="Arial" panose="020B0604020202020204"/>
                        <a:cs typeface="Arial" panose="020B0604020202020204"/>
                      </a:endParaRPr>
                    </a:p>
                    <a:p>
                      <a:pPr marL="268605" algn="l" rtl="0" eaLnBrk="0">
                        <a:lnSpc>
                          <a:spcPct val="150000"/>
                        </a:lnSpc>
                        <a:spcBef>
                          <a:spcPts val="0"/>
                        </a:spcBef>
                      </a:pPr>
                      <a:r>
                        <a:rPr lang="zh-CN" altLang="en-US" sz="900" dirty="0">
                          <a:latin typeface="微软雅黑" panose="020B0503020204020204" charset="-122"/>
                          <a:ea typeface="微软雅黑" panose="020B0503020204020204" charset="-122"/>
                          <a:cs typeface="微软雅黑" panose="020B0503020204020204" charset="-122"/>
                        </a:rPr>
                        <a:t>對排放物進行處理和回收利用，幫助油氣公司減少火炬氣排放，並將分離出的天然氣用於發電、回注管道或銷售，減少溫室氣體排放。例如，我們為伊拉克的某客戶提供伴生氣回收裝置，將分離出的天然氣用於發電、</a:t>
                      </a:r>
                      <a:r>
                        <a:rPr lang="en-US" altLang="zh-CN" sz="900" dirty="0">
                          <a:latin typeface="微软雅黑" panose="020B0503020204020204" charset="-122"/>
                          <a:ea typeface="微软雅黑" panose="020B0503020204020204" charset="-122"/>
                          <a:cs typeface="微软雅黑" panose="020B0503020204020204" charset="-122"/>
                        </a:rPr>
                        <a:t>LPG</a:t>
                      </a:r>
                      <a:r>
                        <a:rPr lang="zh-CN" altLang="en-US" sz="900" dirty="0">
                          <a:latin typeface="微软雅黑" panose="020B0503020204020204" charset="-122"/>
                          <a:ea typeface="微软雅黑" panose="020B0503020204020204" charset="-122"/>
                          <a:cs typeface="微软雅黑" panose="020B0503020204020204" charset="-122"/>
                        </a:rPr>
                        <a:t>用於當地消費，大幅度減少溫室氣體排放，並將減少的碳排放在國際碳市場交易，獲得額外收益。</a:t>
                      </a:r>
                      <a:endParaRPr lang="zh-CN" altLang="en-US" sz="9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pic>
        <p:nvPicPr>
          <p:cNvPr id="1214" name="picture 1214"/>
          <p:cNvPicPr>
            <a:picLocks noChangeAspect="1"/>
          </p:cNvPicPr>
          <p:nvPr/>
        </p:nvPicPr>
        <p:blipFill>
          <a:blip r:embed="rId5"/>
          <a:stretch>
            <a:fillRect/>
          </a:stretch>
        </p:blipFill>
        <p:spPr>
          <a:xfrm rot="21600000">
            <a:off x="720004" y="7914162"/>
            <a:ext cx="94195" cy="180403"/>
          </a:xfrm>
          <a:prstGeom prst="rect">
            <a:avLst/>
          </a:prstGeom>
        </p:spPr>
      </p:pic>
      <p:graphicFrame>
        <p:nvGraphicFramePr>
          <p:cNvPr id="1216" name="table 1216"/>
          <p:cNvGraphicFramePr>
            <a:graphicFrameLocks noGrp="1"/>
          </p:cNvGraphicFramePr>
          <p:nvPr/>
        </p:nvGraphicFramePr>
        <p:xfrm>
          <a:off x="720001" y="7741361"/>
          <a:ext cx="5939790" cy="1097280"/>
        </p:xfrm>
        <a:graphic>
          <a:graphicData uri="http://schemas.openxmlformats.org/drawingml/2006/table">
            <a:tbl>
              <a:tblPr/>
              <a:tblGrid>
                <a:gridCol w="5939790"/>
              </a:tblGrid>
              <a:tr h="1087755">
                <a:tc>
                  <a:txBody>
                    <a:bodyPr/>
                    <a:lstStyle/>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1000"/>
                        </a:lnSpc>
                      </a:pPr>
                      <a:endParaRPr sz="1000" dirty="0">
                        <a:latin typeface="Arial" panose="020B0604020202020204"/>
                        <a:ea typeface="Arial" panose="020B0604020202020204"/>
                        <a:cs typeface="Arial" panose="020B0604020202020204"/>
                      </a:endParaRPr>
                    </a:p>
                    <a:p>
                      <a:pPr marL="267335" algn="l" rtl="0" eaLnBrk="0">
                        <a:lnSpc>
                          <a:spcPct val="150000"/>
                        </a:lnSpc>
                        <a:spcBef>
                          <a:spcPts val="5"/>
                        </a:spcBef>
                      </a:pPr>
                      <a:r>
                        <a:rPr lang="zh-CN" altLang="en-US" sz="900" dirty="0">
                          <a:latin typeface="微软雅黑" panose="020B0503020204020204" charset="-122"/>
                          <a:ea typeface="微软雅黑" panose="020B0503020204020204" charset="-122"/>
                          <a:cs typeface="微软雅黑" panose="020B0503020204020204" charset="-122"/>
                        </a:rPr>
                        <a:t>根據油田現場的資源特點，賦能合作夥伴佈局光伏、風能、氫能等清潔能源發電，提高新能源利用效率和供電能力。例如，我們幫助客戶配置</a:t>
                      </a:r>
                      <a:r>
                        <a:rPr lang="en-US" altLang="zh-CN" sz="900" dirty="0">
                          <a:latin typeface="微软雅黑" panose="020B0503020204020204" charset="-122"/>
                          <a:ea typeface="微软雅黑" panose="020B0503020204020204" charset="-122"/>
                          <a:cs typeface="微软雅黑" panose="020B0503020204020204" charset="-122"/>
                        </a:rPr>
                        <a:t>ORC</a:t>
                      </a:r>
                      <a:r>
                        <a:rPr lang="zh-CN" altLang="en-US" sz="900" dirty="0">
                          <a:latin typeface="微软雅黑" panose="020B0503020204020204" charset="-122"/>
                          <a:ea typeface="微软雅黑" panose="020B0503020204020204" charset="-122"/>
                          <a:cs typeface="微软雅黑" panose="020B0503020204020204" charset="-122"/>
                        </a:rPr>
                        <a:t>餘熱利用的天然氣分布式電站，高效利用其生成過程中產生的蒸汽餘熱，提高供電能力，創造更多的經濟效益與環境效益。</a:t>
                      </a:r>
                      <a:endParaRPr lang="zh-CN" altLang="en-US" sz="9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pic>
        <p:nvPicPr>
          <p:cNvPr id="1218" name="picture 1218"/>
          <p:cNvPicPr>
            <a:picLocks noChangeAspect="1"/>
          </p:cNvPicPr>
          <p:nvPr/>
        </p:nvPicPr>
        <p:blipFill>
          <a:blip r:embed="rId6"/>
          <a:stretch>
            <a:fillRect/>
          </a:stretch>
        </p:blipFill>
        <p:spPr>
          <a:xfrm rot="21600000">
            <a:off x="720003" y="4239189"/>
            <a:ext cx="94195" cy="180403"/>
          </a:xfrm>
          <a:prstGeom prst="rect">
            <a:avLst/>
          </a:prstGeom>
        </p:spPr>
      </p:pic>
      <p:graphicFrame>
        <p:nvGraphicFramePr>
          <p:cNvPr id="1220" name="table 1220"/>
          <p:cNvGraphicFramePr>
            <a:graphicFrameLocks noGrp="1"/>
          </p:cNvGraphicFramePr>
          <p:nvPr/>
        </p:nvGraphicFramePr>
        <p:xfrm>
          <a:off x="809434" y="4066387"/>
          <a:ext cx="5850255" cy="1109979"/>
        </p:xfrm>
        <a:graphic>
          <a:graphicData uri="http://schemas.openxmlformats.org/drawingml/2006/table">
            <a:tbl>
              <a:tblPr/>
              <a:tblGrid>
                <a:gridCol w="5850255"/>
              </a:tblGrid>
              <a:tr h="1100454">
                <a:tc>
                  <a:txBody>
                    <a:bodyPr/>
                    <a:lstStyle/>
                    <a:p>
                      <a:pPr algn="l" rtl="0" eaLnBrk="0">
                        <a:lnSpc>
                          <a:spcPct val="130000"/>
                        </a:lnSpc>
                      </a:pPr>
                      <a:endParaRPr sz="1000" dirty="0">
                        <a:latin typeface="Arial" panose="020B0604020202020204"/>
                        <a:ea typeface="Arial" panose="020B0604020202020204"/>
                        <a:cs typeface="Arial" panose="020B0604020202020204"/>
                      </a:endParaRPr>
                    </a:p>
                    <a:p>
                      <a:pPr algn="l" rtl="0" eaLnBrk="0">
                        <a:lnSpc>
                          <a:spcPct val="131000"/>
                        </a:lnSpc>
                      </a:pPr>
                      <a:endParaRPr sz="1000" dirty="0">
                        <a:latin typeface="Arial" panose="020B0604020202020204"/>
                        <a:ea typeface="Arial" panose="020B0604020202020204"/>
                        <a:cs typeface="Arial" panose="020B0604020202020204"/>
                      </a:endParaRPr>
                    </a:p>
                    <a:p>
                      <a:pPr marL="186690" algn="l" rtl="0" eaLnBrk="0">
                        <a:lnSpc>
                          <a:spcPct val="150000"/>
                        </a:lnSpc>
                        <a:spcBef>
                          <a:spcPts val="5"/>
                        </a:spcBef>
                      </a:pPr>
                      <a:r>
                        <a:rPr lang="zh-CN" altLang="en-US" sz="900" dirty="0">
                          <a:latin typeface="微软雅黑" panose="020B0503020204020204" charset="-122"/>
                          <a:ea typeface="微软雅黑" panose="020B0503020204020204" charset="-122"/>
                          <a:cs typeface="微软雅黑" panose="020B0503020204020204" charset="-122"/>
                        </a:rPr>
                        <a:t>通過電驅設備、低能耗設備幫助油氣公司改變能源消耗結構，用低能耗電能替代高能耗柴油，大幅度降低碳排放。例如，我們根據當地電網情況，通過技術改造將鉆機從柴油驅動改為電動，在降低運營成本的同時大幅減少能耗和碳排放。</a:t>
                      </a:r>
                      <a:endParaRPr lang="zh-CN" altLang="en-US" sz="9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pic>
        <p:nvPicPr>
          <p:cNvPr id="1226" name="picture 1226"/>
          <p:cNvPicPr>
            <a:picLocks noChangeAspect="1"/>
          </p:cNvPicPr>
          <p:nvPr/>
        </p:nvPicPr>
        <p:blipFill>
          <a:blip r:embed="rId7"/>
          <a:stretch>
            <a:fillRect/>
          </a:stretch>
        </p:blipFill>
        <p:spPr>
          <a:xfrm rot="21600000">
            <a:off x="11663998" y="1971439"/>
            <a:ext cx="2527211" cy="2148327"/>
          </a:xfrm>
          <a:prstGeom prst="rect">
            <a:avLst/>
          </a:prstGeom>
        </p:spPr>
      </p:pic>
      <p:sp>
        <p:nvSpPr>
          <p:cNvPr id="1228" name="textbox 1228"/>
          <p:cNvSpPr/>
          <p:nvPr/>
        </p:nvSpPr>
        <p:spPr>
          <a:xfrm>
            <a:off x="710246" y="9781247"/>
            <a:ext cx="1370266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rPr>
              <a:t>8</a:t>
            </a:r>
            <a:endParaRPr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30" name="textbox 1230"/>
          <p:cNvSpPr/>
          <p:nvPr/>
        </p:nvSpPr>
        <p:spPr>
          <a:xfrm>
            <a:off x="720001" y="4066400"/>
            <a:ext cx="2206625" cy="270509"/>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2000"/>
              </a:lnSpc>
            </a:pPr>
            <a:endParaRPr sz="400" dirty="0">
              <a:latin typeface="Arial" panose="020B0604020202020204"/>
              <a:ea typeface="Arial" panose="020B0604020202020204"/>
              <a:cs typeface="Arial" panose="020B0604020202020204"/>
            </a:endParaRPr>
          </a:p>
          <a:p>
            <a:pPr marL="277495" algn="l" rtl="0" eaLnBrk="0">
              <a:lnSpc>
                <a:spcPct val="88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節能減排資產服務</a:t>
            </a: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1232" name="textbox 1232"/>
          <p:cNvSpPr/>
          <p:nvPr/>
        </p:nvSpPr>
        <p:spPr>
          <a:xfrm>
            <a:off x="720001" y="5295224"/>
            <a:ext cx="2206625" cy="270509"/>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2000"/>
              </a:lnSpc>
            </a:pPr>
            <a:endParaRPr sz="400" dirty="0">
              <a:latin typeface="Arial" panose="020B0604020202020204"/>
              <a:ea typeface="Arial" panose="020B0604020202020204"/>
              <a:cs typeface="Arial" panose="020B0604020202020204"/>
            </a:endParaRPr>
          </a:p>
          <a:p>
            <a:pPr marL="276225" algn="l" rtl="0" eaLnBrk="0">
              <a:lnSpc>
                <a:spcPct val="87000"/>
              </a:lnSpc>
              <a:spcBef>
                <a:spcPts val="5"/>
              </a:spcBef>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減排治理專項服務</a:t>
            </a:r>
            <a:endPar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34" name="textbox 1234"/>
          <p:cNvSpPr/>
          <p:nvPr/>
        </p:nvSpPr>
        <p:spPr>
          <a:xfrm>
            <a:off x="709841" y="6515432"/>
            <a:ext cx="2206625" cy="270509"/>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2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CCUS服務</a:t>
            </a:r>
            <a:endPar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
        <p:nvSpPr>
          <p:cNvPr id="1238" name="textbox 1238"/>
          <p:cNvSpPr/>
          <p:nvPr/>
        </p:nvSpPr>
        <p:spPr>
          <a:xfrm>
            <a:off x="720001" y="7741361"/>
            <a:ext cx="2206625" cy="270509"/>
          </a:xfrm>
          <a:prstGeom prst="rect">
            <a:avLst/>
          </a:prstGeom>
          <a:solidFill>
            <a:srgbClr val="0B8A64">
              <a:alpha val="100000"/>
            </a:srgbClr>
          </a:solidFill>
          <a:ln w="0" cap="flat">
            <a:noFill/>
            <a:prstDash val="solid"/>
            <a:miter lim="0"/>
          </a:ln>
        </p:spPr>
        <p:txBody>
          <a:bodyPr vert="horz" wrap="square" lIns="0" tIns="0" rIns="0" bIns="0"/>
          <a:lstStyle/>
          <a:p>
            <a:pPr algn="l" rtl="0" eaLnBrk="0">
              <a:lnSpc>
                <a:spcPct val="123000"/>
              </a:lnSpc>
            </a:pPr>
            <a:endParaRPr sz="400" dirty="0">
              <a:latin typeface="Arial" panose="020B0604020202020204"/>
              <a:ea typeface="Arial" panose="020B0604020202020204"/>
              <a:cs typeface="Arial" panose="020B0604020202020204"/>
            </a:endParaRPr>
          </a:p>
          <a:p>
            <a:pPr marL="276225" algn="l" rtl="0" eaLnBrk="0">
              <a:lnSpc>
                <a:spcPct val="88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新能源發電服務</a:t>
            </a:r>
            <a:endParaRPr sz="1000" dirty="0">
              <a:latin typeface="微软雅黑" panose="020B0503020204020204" charset="-122"/>
              <a:ea typeface="微软雅黑" panose="020B0503020204020204" charset="-122"/>
              <a:cs typeface="微软雅黑" panose="020B0503020204020204" charset="-122"/>
            </a:endParaRPr>
          </a:p>
        </p:txBody>
      </p:sp>
      <p:sp>
        <p:nvSpPr>
          <p:cNvPr id="1242" name="textbox 1242"/>
          <p:cNvSpPr/>
          <p:nvPr/>
        </p:nvSpPr>
        <p:spPr>
          <a:xfrm>
            <a:off x="8462233" y="5150315"/>
            <a:ext cx="1456055" cy="21590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89000"/>
              </a:lnSpc>
            </a:pPr>
            <a:r>
              <a:rPr sz="14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推動行業技術交流</a:t>
            </a:r>
            <a:endParaRPr sz="1400" dirty="0">
              <a:latin typeface="微软雅黑" panose="020B0503020204020204" charset="-122"/>
              <a:ea typeface="微软雅黑" panose="020B0503020204020204" charset="-122"/>
              <a:cs typeface="微软雅黑" panose="020B0503020204020204" charset="-122"/>
            </a:endParaRPr>
          </a:p>
        </p:txBody>
      </p:sp>
      <p:sp>
        <p:nvSpPr>
          <p:cNvPr id="1244" name="textbox 1244"/>
          <p:cNvSpPr/>
          <p:nvPr/>
        </p:nvSpPr>
        <p:spPr>
          <a:xfrm>
            <a:off x="11500485" y="8328025"/>
            <a:ext cx="2872740" cy="227965"/>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8000"/>
              </a:lnSpc>
            </a:pPr>
            <a:r>
              <a:rPr lang="zh-CN" altLang="en-US"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中國儲氣庫科技創新與產業發展國際高峰論壇</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會服務展示</a:t>
            </a:r>
            <a:endParaRPr sz="900" dirty="0">
              <a:latin typeface="微软雅黑" panose="020B0503020204020204" charset="-122"/>
              <a:ea typeface="微软雅黑" panose="020B0503020204020204" charset="-122"/>
              <a:cs typeface="微软雅黑" panose="020B0503020204020204" charset="-122"/>
            </a:endParaRPr>
          </a:p>
        </p:txBody>
      </p:sp>
      <p:sp>
        <p:nvSpPr>
          <p:cNvPr id="1250" name="textbox 1250"/>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sp>
        <p:nvSpPr>
          <p:cNvPr id="1252" name="path 1252"/>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8"/>
          <a:stretch>
            <a:fillRect/>
          </a:stretch>
        </p:blipFill>
        <p:spPr>
          <a:xfrm>
            <a:off x="561975" y="338455"/>
            <a:ext cx="878205" cy="250190"/>
          </a:xfrm>
          <a:prstGeom prst="rect">
            <a:avLst/>
          </a:prstGeom>
        </p:spPr>
      </p:pic>
      <p:pic>
        <p:nvPicPr>
          <p:cNvPr id="3" name="图片 2" descr="照片"/>
          <p:cNvPicPr>
            <a:picLocks noChangeAspect="1"/>
          </p:cNvPicPr>
          <p:nvPr/>
        </p:nvPicPr>
        <p:blipFill>
          <a:blip r:embed="rId9"/>
          <a:stretch>
            <a:fillRect/>
          </a:stretch>
        </p:blipFill>
        <p:spPr>
          <a:xfrm>
            <a:off x="11231880" y="5969000"/>
            <a:ext cx="3261995" cy="21812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4" name="table 1254"/>
          <p:cNvGraphicFramePr>
            <a:graphicFrameLocks noGrp="1"/>
          </p:cNvGraphicFramePr>
          <p:nvPr/>
        </p:nvGraphicFramePr>
        <p:xfrm>
          <a:off x="689609" y="4725024"/>
          <a:ext cx="5974714" cy="4446904"/>
        </p:xfrm>
        <a:graphic>
          <a:graphicData uri="http://schemas.openxmlformats.org/drawingml/2006/table">
            <a:tbl>
              <a:tblPr/>
              <a:tblGrid>
                <a:gridCol w="231140"/>
                <a:gridCol w="864235"/>
                <a:gridCol w="216534"/>
                <a:gridCol w="3617594"/>
                <a:gridCol w="1045210"/>
              </a:tblGrid>
              <a:tr h="77533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a:noFill/>
                    </a:lnR>
                    <a:lnT w="9525" cap="flat" cmpd="sng" algn="ctr">
                      <a:solidFill>
                        <a:srgbClr val="0B8A64"/>
                      </a:solidFill>
                      <a:prstDash val="solid"/>
                      <a:round/>
                      <a:headEnd type="none" w="med" len="med"/>
                      <a:tailEnd type="none" w="med" len="med"/>
                    </a:lnT>
                    <a:lnB>
                      <a:noFill/>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a:noFill/>
                    </a:lnB>
                  </a:tcPr>
                </a:tc>
                <a:tc rowSpan="2">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B8A64"/>
                      </a:solidFill>
                      <a:prstDash val="solid"/>
                      <a:round/>
                      <a:headEnd type="none" w="med" len="med"/>
                      <a:tailEnd type="none" w="med" len="med"/>
                    </a:lnL>
                    <a:lnR>
                      <a:noFill/>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rowSpan="2" gridSpan="2">
                  <a:txBody>
                    <a:bodyPr/>
                    <a:lstStyle/>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marL="94615" algn="l" rtl="0" eaLnBrk="0">
                        <a:lnSpc>
                          <a:spcPct val="80000"/>
                        </a:lnSpc>
                        <a:spcBef>
                          <a:spcPts val="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積極佈局光伏、氫能等新能源的技術應用，通過創新技術手段，將新能源技術與傳統油</a:t>
                      </a:r>
                      <a:endParaRPr sz="900" dirty="0">
                        <a:latin typeface="微软雅黑" panose="020B0503020204020204" charset="-122"/>
                        <a:ea typeface="微软雅黑" panose="020B0503020204020204" charset="-122"/>
                        <a:cs typeface="微软雅黑" panose="020B0503020204020204" charset="-122"/>
                      </a:endParaRPr>
                    </a:p>
                    <a:p>
                      <a:pPr marL="96520" indent="635" algn="l" rtl="0" eaLnBrk="0">
                        <a:lnSpc>
                          <a:spcPct val="169000"/>
                        </a:lnSpc>
                        <a:spcBef>
                          <a:spcPts val="1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氣業務深度融合，推動油氣開發向低碳化、綠色化方向轉型升級。同時，公司致力於構建全方位的綠色低碳平台，通過數字化技術的深度應用，著力打造智慧型、綠色型油氣</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開發場景，為實現行業綠色可持續發展注入強勁動力。</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rowSpan="2" hMerge="1">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r h="707390">
                <a:tc gridSpan="2">
                  <a:txBody>
                    <a:bodyPr/>
                    <a:lstStyle/>
                    <a:p>
                      <a:pPr algn="l" rtl="0" eaLnBrk="0">
                        <a:lnSpc>
                          <a:spcPct val="102000"/>
                        </a:lnSpc>
                      </a:pPr>
                      <a:endParaRPr sz="400" dirty="0">
                        <a:latin typeface="Arial" panose="020B0604020202020204"/>
                        <a:ea typeface="Arial" panose="020B0604020202020204"/>
                        <a:cs typeface="Arial" panose="020B0604020202020204"/>
                      </a:endParaRPr>
                    </a:p>
                    <a:p>
                      <a:pPr marL="309245" algn="l" rtl="0" eaLnBrk="0">
                        <a:lnSpc>
                          <a:spcPct val="88000"/>
                        </a:lnSpc>
                        <a:spcBef>
                          <a:spcPts val="5"/>
                        </a:spcBef>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推廣使用</a:t>
                      </a: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24000"/>
                        </a:lnSpc>
                      </a:pPr>
                      <a:endParaRPr sz="300" dirty="0">
                        <a:latin typeface="Arial" panose="020B0604020202020204"/>
                        <a:ea typeface="Arial" panose="020B0604020202020204"/>
                        <a:cs typeface="Arial" panose="020B0604020202020204"/>
                      </a:endParaRPr>
                    </a:p>
                    <a:p>
                      <a:pPr marL="309880" algn="l" rtl="0" eaLnBrk="0">
                        <a:lnSpc>
                          <a:spcPct val="89000"/>
                        </a:lnSpc>
                        <a:spcBef>
                          <a:spcPts val="0"/>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清潔能源</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9525" cap="flat" cmpd="sng" algn="ctr">
                      <a:solidFill>
                        <a:srgbClr val="0B8A64"/>
                      </a:solidFill>
                      <a:prstDash val="solid"/>
                      <a:round/>
                      <a:headEnd type="none" w="med" len="med"/>
                      <a:tailEnd type="none" w="med" len="med"/>
                    </a:lnR>
                    <a:lnT>
                      <a:noFill/>
                    </a:lnT>
                    <a:lnB w="9525" cap="flat" cmpd="sng" algn="ctr">
                      <a:solidFill>
                        <a:srgbClr val="0B8A64"/>
                      </a:solidFill>
                      <a:prstDash val="solid"/>
                      <a:round/>
                      <a:headEnd type="none" w="med" len="med"/>
                      <a:tailEnd type="none" w="med" len="med"/>
                    </a:lnB>
                  </a:tcPr>
                </a:tc>
                <a:tc hMerge="1">
                  <a:tcPr marL="0" marR="0" marT="0" marB="0" vert="horz">
                    <a:lnL>
                      <a:noFill/>
                    </a:lnL>
                    <a:lnR w="9525" cap="flat" cmpd="sng" algn="ctr">
                      <a:solidFill>
                        <a:srgbClr val="0B8A64"/>
                      </a:solidFill>
                      <a:prstDash val="solid"/>
                      <a:round/>
                      <a:headEnd type="none" w="med" len="med"/>
                      <a:tailEnd type="none" w="med" len="med"/>
                    </a:lnR>
                    <a:lnT>
                      <a:noFill/>
                    </a:lnT>
                    <a:lnB w="9525" cap="flat" cmpd="sng" algn="ctr">
                      <a:solidFill>
                        <a:srgbClr val="0B8A64"/>
                      </a:solidFill>
                      <a:prstDash val="solid"/>
                      <a:round/>
                      <a:headEnd type="none" w="med" len="med"/>
                      <a:tailEnd type="none" w="med" len="med"/>
                    </a:lnB>
                  </a:tcPr>
                </a:tc>
                <a:tc vMerge="1">
                  <a:tcPr marL="0" marR="0" marT="0" marB="0" vert="horz">
                    <a:lnL w="9525" cap="flat" cmpd="sng" algn="ctr">
                      <a:solidFill>
                        <a:srgbClr val="0B8A64"/>
                      </a:solidFill>
                      <a:prstDash val="solid"/>
                      <a:round/>
                      <a:headEnd type="none" w="med" len="med"/>
                      <a:tailEnd type="none" w="med" len="med"/>
                    </a:lnL>
                    <a:lnR>
                      <a:noFill/>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vMerge="1" gridSpan="2">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vMerge="1" hMerge="1">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r h="1480185">
                <a:tc gridSpan="4">
                  <a:txBody>
                    <a:bodyPr/>
                    <a:lstStyle/>
                    <a:p>
                      <a:pPr algn="l" rtl="0" eaLnBrk="0">
                        <a:lnSpc>
                          <a:spcPct val="149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246380" algn="l" rtl="0" eaLnBrk="0">
                        <a:lnSpc>
                          <a:spcPct val="790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採用先進的生產工藝和技術裝備，通過溫室氣體的回收再利用、安全封存及專業處置等</a:t>
                      </a:r>
                      <a:endParaRPr sz="900" dirty="0">
                        <a:latin typeface="微软雅黑" panose="020B0503020204020204" charset="-122"/>
                        <a:ea typeface="微软雅黑" panose="020B0503020204020204" charset="-122"/>
                        <a:cs typeface="微软雅黑" panose="020B0503020204020204" charset="-122"/>
                      </a:endParaRPr>
                    </a:p>
                    <a:p>
                      <a:pPr marL="247650" indent="-635" algn="l" rtl="0" eaLnBrk="0">
                        <a:lnSpc>
                          <a:spcPct val="170000"/>
                        </a:lnSpc>
                        <a:spcBef>
                          <a:spcPts val="2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綜合性措施，嚴格控制溫室氣體排放。鼓勵各單位加快技術升級，淘汰落後產能，結合</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多種治理手段，確保溫室氣體排放得到有效控制，助力實現「雙碳」目標。</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hMerge="1">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hMerge="1">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hMerge="1">
                  <a:tcPr marL="0" marR="0" marT="0" marB="0" vert="horz">
                    <a:lnL w="9525" cap="flat" cmpd="sng" algn="ctr">
                      <a:solidFill>
                        <a:srgbClr val="0B8A64"/>
                      </a:solidFill>
                      <a:prstDash val="solid"/>
                      <a:round/>
                      <a:headEnd type="none" w="med" len="med"/>
                      <a:tailEnd type="none" w="med" len="med"/>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a:txBody>
                    <a:bodyPr/>
                    <a:lstStyle/>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marL="207010" algn="l" rtl="0" eaLnBrk="0">
                        <a:lnSpc>
                          <a:spcPct val="88000"/>
                        </a:lnSpc>
                        <a:spcBef>
                          <a:spcPts val="5"/>
                        </a:spcBef>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發展低能耗</a:t>
                      </a:r>
                      <a:endParaRPr sz="1000" dirty="0">
                        <a:latin typeface="微软雅黑" panose="020B0503020204020204" charset="-122"/>
                        <a:ea typeface="微软雅黑" panose="020B0503020204020204" charset="-122"/>
                        <a:cs typeface="微软雅黑" panose="020B0503020204020204" charset="-122"/>
                      </a:endParaRPr>
                    </a:p>
                    <a:p>
                      <a:pPr algn="l" rtl="0" eaLnBrk="0">
                        <a:lnSpc>
                          <a:spcPct val="125000"/>
                        </a:lnSpc>
                      </a:pPr>
                      <a:endParaRPr sz="300" dirty="0">
                        <a:latin typeface="Arial" panose="020B0604020202020204"/>
                        <a:ea typeface="Arial" panose="020B0604020202020204"/>
                        <a:cs typeface="Arial" panose="020B0604020202020204"/>
                      </a:endParaRPr>
                    </a:p>
                    <a:p>
                      <a:pPr marL="398145" algn="l" rtl="0" eaLnBrk="0">
                        <a:lnSpc>
                          <a:spcPct val="87000"/>
                        </a:lnSpc>
                        <a:spcBef>
                          <a:spcPts val="0"/>
                        </a:spcBef>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技術</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w="9525" cap="flat" cmpd="sng" algn="ctr">
                      <a:solidFill>
                        <a:srgbClr val="0B8A64"/>
                      </a:solidFill>
                      <a:prstDash val="solid"/>
                      <a:round/>
                      <a:headEnd type="none" w="med" len="med"/>
                      <a:tailEnd type="none" w="med" len="med"/>
                    </a:lnL>
                    <a:lnR>
                      <a:noFill/>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r h="1483994">
                <a:tc gridSpan="2">
                  <a:txBody>
                    <a:bodyPr/>
                    <a:lstStyle/>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09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algn="l" rtl="0" eaLnBrk="0">
                        <a:lnSpc>
                          <a:spcPct val="110000"/>
                        </a:lnSpc>
                      </a:pPr>
                      <a:endParaRPr sz="1000" dirty="0">
                        <a:latin typeface="Arial" panose="020B0604020202020204"/>
                        <a:ea typeface="Arial" panose="020B0604020202020204"/>
                        <a:cs typeface="Arial" panose="020B0604020202020204"/>
                      </a:endParaRPr>
                    </a:p>
                    <a:p>
                      <a:pPr marL="385445" algn="l" rtl="0" eaLnBrk="0">
                        <a:lnSpc>
                          <a:spcPct val="78000"/>
                        </a:lnSpc>
                        <a:spcBef>
                          <a:spcPts val="0"/>
                        </a:spcBef>
                      </a:pPr>
                      <a:r>
                        <a:rPr sz="1000"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數智化</a:t>
                      </a:r>
                      <a:endParaRPr sz="1000" dirty="0">
                        <a:latin typeface="微软雅黑" panose="020B0503020204020204" charset="-122"/>
                        <a:ea typeface="微软雅黑" panose="020B0503020204020204" charset="-122"/>
                        <a:cs typeface="微软雅黑" panose="020B0503020204020204" charset="-122"/>
                      </a:endParaRPr>
                    </a:p>
                    <a:p>
                      <a:pPr marL="320040" algn="l" rtl="0" eaLnBrk="0">
                        <a:lnSpc>
                          <a:spcPts val="1500"/>
                        </a:lnSpc>
                      </a:pP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技術應用</a:t>
                      </a:r>
                      <a:endParaRPr sz="10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hMerge="1">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0B8A64"/>
                      </a:solidFill>
                      <a:prstDash val="solid"/>
                      <a:round/>
                      <a:headEnd type="none" w="med" len="med"/>
                      <a:tailEnd type="none" w="med" len="med"/>
                    </a:lnL>
                    <a:lnR>
                      <a:noFill/>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gridSpan="2">
                  <a:txBody>
                    <a:bodyPr/>
                    <a:lstStyle/>
                    <a:p>
                      <a:pPr algn="l" rtl="0" eaLnBrk="0">
                        <a:lnSpc>
                          <a:spcPct val="111000"/>
                        </a:lnSpc>
                      </a:pPr>
                      <a:endParaRPr sz="10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marL="97155" algn="l" rtl="0" eaLnBrk="0">
                        <a:lnSpc>
                          <a:spcPct val="80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我們通過數字化轉型與技術創新，積極推進智能油氣技術的研發與應用。基於先進數據</a:t>
                      </a:r>
                      <a:endParaRPr sz="900" dirty="0">
                        <a:latin typeface="微软雅黑" panose="020B0503020204020204" charset="-122"/>
                        <a:ea typeface="微软雅黑" panose="020B0503020204020204" charset="-122"/>
                        <a:cs typeface="微软雅黑" panose="020B0503020204020204" charset="-122"/>
                      </a:endParaRPr>
                    </a:p>
                    <a:p>
                      <a:pPr marL="96520" algn="l" rtl="0" eaLnBrk="0">
                        <a:lnSpc>
                          <a:spcPct val="169000"/>
                        </a:lnSpc>
                        <a:spcBef>
                          <a:spcPts val="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模型與分析工具，我們持續優化算法，提升作業效率，以更精准的方式應對複雜地質條件下的挑戰。這一系列舉措不僅顯著降低了資源消耗和碳排放水平，更為客戶提供更高</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品質的服務體驗。</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c hMerge="1">
                  <a:tcPr marL="0" marR="0" marT="0" marB="0" vert="horz">
                    <a:lnL>
                      <a:noFill/>
                    </a:lnL>
                    <a:lnR w="9525"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9525" cap="flat" cmpd="sng" algn="ctr">
                      <a:solidFill>
                        <a:srgbClr val="0B8A64"/>
                      </a:solidFill>
                      <a:prstDash val="solid"/>
                      <a:round/>
                      <a:headEnd type="none" w="med" len="med"/>
                      <a:tailEnd type="none" w="med" len="med"/>
                    </a:lnB>
                  </a:tcPr>
                </a:tc>
              </a:tr>
            </a:tbl>
          </a:graphicData>
        </a:graphic>
      </p:graphicFrame>
      <p:sp>
        <p:nvSpPr>
          <p:cNvPr id="1256" name="rect 1256"/>
          <p:cNvSpPr/>
          <p:nvPr/>
        </p:nvSpPr>
        <p:spPr>
          <a:xfrm>
            <a:off x="8462226" y="1080008"/>
            <a:ext cx="602995" cy="193814"/>
          </a:xfrm>
          <a:prstGeom prst="rect">
            <a:avLst/>
          </a:prstGeom>
          <a:solidFill>
            <a:srgbClr val="0B8A64">
              <a:alpha val="100000"/>
            </a:srgbClr>
          </a:solidFill>
          <a:ln w="0" cap="flat">
            <a:noFill/>
            <a:prstDash val="solid"/>
            <a:miter lim="0"/>
          </a:ln>
        </p:spPr>
        <p:txBody>
          <a:bodyPr rtlCol="0"/>
          <a:lstStyle/>
          <a:p>
            <a:pPr algn="ctr"/>
            <a:endParaRPr lang="zh-CN" altLang="en-US"/>
          </a:p>
        </p:txBody>
      </p:sp>
      <p:graphicFrame>
        <p:nvGraphicFramePr>
          <p:cNvPr id="1258" name="table 1258"/>
          <p:cNvGraphicFramePr>
            <a:graphicFrameLocks noGrp="1"/>
          </p:cNvGraphicFramePr>
          <p:nvPr/>
        </p:nvGraphicFramePr>
        <p:xfrm>
          <a:off x="8460425" y="1079993"/>
          <a:ext cx="5935979" cy="2976880"/>
        </p:xfrm>
        <a:graphic>
          <a:graphicData uri="http://schemas.openxmlformats.org/drawingml/2006/table">
            <a:tbl>
              <a:tblPr/>
              <a:tblGrid>
                <a:gridCol w="3639184"/>
                <a:gridCol w="2296795"/>
              </a:tblGrid>
              <a:tr h="292734">
                <a:tc>
                  <a:txBody>
                    <a:bodyPr/>
                    <a:lstStyle/>
                    <a:p>
                      <a:pPr algn="l" rtl="0" eaLnBrk="0">
                        <a:lnSpc>
                          <a:spcPct val="109000"/>
                        </a:lnSpc>
                      </a:pPr>
                      <a:endParaRPr sz="200" dirty="0">
                        <a:latin typeface="Arial" panose="020B0604020202020204"/>
                        <a:ea typeface="Arial" panose="020B0604020202020204"/>
                        <a:cs typeface="Arial" panose="020B0604020202020204"/>
                      </a:endParaRPr>
                    </a:p>
                    <a:p>
                      <a:pPr marL="187960" algn="l" rtl="0" eaLnBrk="0">
                        <a:lnSpc>
                          <a:spcPct val="88000"/>
                        </a:lnSpc>
                        <a:spcBef>
                          <a:spcPts val="0"/>
                        </a:spcBef>
                        <a:tabLst>
                          <a:tab pos="244475" algn="l"/>
                        </a:tabLst>
                      </a:pPr>
                      <a:r>
                        <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0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案例</a:t>
                      </a:r>
                      <a:endParaRPr sz="1000" b="1" kern="0" spc="0" dirty="0">
                        <a:solidFill>
                          <a:srgbClr val="FFFFFF">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a:noFill/>
                    </a:lnR>
                    <a:lnT w="9525" cap="flat" cmpd="sng" algn="ctr">
                      <a:solidFill>
                        <a:srgbClr val="0B8A64"/>
                      </a:solidFill>
                      <a:prstDash val="solid"/>
                      <a:round/>
                      <a:headEnd type="none" w="med" len="med"/>
                      <a:tailEnd type="none" w="med" len="med"/>
                    </a:lnT>
                    <a:lnB>
                      <a:noFill/>
                    </a:lnB>
                  </a:tcPr>
                </a:tc>
                <a:tc rowSpan="2">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6000"/>
                        </a:lnSpc>
                      </a:pPr>
                      <a:endPar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p>
                      <a:pPr algn="l" rtl="0" eaLnBrk="0">
                        <a:lnSpc>
                          <a:spcPct val="106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lang="en-US"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             </a:t>
                      </a:r>
                      <a:r>
                        <a:rPr lang="zh-CN" altLang="en-US"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氦檢漏服務</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作業現場</a:t>
                      </a:r>
                      <a:endParaRPr sz="900" dirty="0">
                        <a:latin typeface="微软雅黑" panose="020B0503020204020204" charset="-122"/>
                        <a:ea typeface="微软雅黑" panose="020B0503020204020204" charset="-122"/>
                        <a:cs typeface="微软雅黑" panose="020B0503020204020204" charset="-122"/>
                      </a:endParaRPr>
                    </a:p>
                  </a:txBody>
                  <a:tcPr marL="0" marR="0" marT="0" marB="0" vert="horz">
                    <a:lnL>
                      <a:noFill/>
                    </a:lnL>
                    <a:lnR w="6350"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r h="2684145">
                <a:tc>
                  <a:txBody>
                    <a:bodyPr/>
                    <a:lstStyle/>
                    <a:p>
                      <a:pPr algn="l" rtl="0" eaLnBrk="0">
                        <a:lnSpc>
                          <a:spcPct val="109000"/>
                        </a:lnSpc>
                      </a:pPr>
                      <a:endParaRPr sz="600" dirty="0">
                        <a:latin typeface="Arial" panose="020B0604020202020204"/>
                        <a:ea typeface="Arial" panose="020B0604020202020204"/>
                        <a:cs typeface="Arial" panose="020B0604020202020204"/>
                      </a:endParaRPr>
                    </a:p>
                    <a:p>
                      <a:pPr marL="247015" algn="l" rtl="0" eaLnBrk="0">
                        <a:lnSpc>
                          <a:spcPct val="88000"/>
                        </a:lnSpc>
                        <a:spcBef>
                          <a:spcPts val="5"/>
                        </a:spcBef>
                      </a:pPr>
                      <a:r>
                        <a:rPr lang="zh-CN" altLang="en-US"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氦檢漏</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sym typeface="+mn-ea"/>
                        </a:rPr>
                        <a:t>技術</a:t>
                      </a:r>
                      <a:r>
                        <a:rPr lang="zh-CN" altLang="en-US"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服務</a:t>
                      </a:r>
                      <a:r>
                        <a:rPr sz="1000" kern="0" spc="-10" dirty="0">
                          <a:solidFill>
                            <a:srgbClr val="0B8A64">
                              <a:alpha val="100000"/>
                            </a:srgbClr>
                          </a:solidFill>
                          <a:latin typeface="微软雅黑" panose="020B0503020204020204" charset="-122"/>
                          <a:ea typeface="微软雅黑" panose="020B0503020204020204" charset="-122"/>
                          <a:cs typeface="微软雅黑" panose="020B0503020204020204" charset="-122"/>
                        </a:rPr>
                        <a:t>應用</a:t>
                      </a:r>
                      <a:endParaRPr sz="1000" dirty="0">
                        <a:latin typeface="微软雅黑" panose="020B0503020204020204" charset="-122"/>
                        <a:ea typeface="微软雅黑" panose="020B0503020204020204" charset="-122"/>
                        <a:cs typeface="微软雅黑" panose="020B0503020204020204" charset="-122"/>
                      </a:endParaRPr>
                    </a:p>
                    <a:p>
                      <a:pPr marL="246380" algn="l" rtl="0" eaLnBrk="0">
                        <a:lnSpc>
                          <a:spcPct val="178000"/>
                        </a:lnSpc>
                        <a:spcBef>
                          <a:spcPts val="145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a:t>
                      </a:r>
                      <a:r>
                        <a:rPr sz="900" kern="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通奧檢測做為專業提供洩漏檢測技術整體解決方案的服務商，深得客戶信賴。此次，通奧檢測密性檢測團隊採用高精靈敏度的氦檢漏技術對該化工廠的換熱器進行檢測，最小檢測漏率可達 1.0×10-12 Pa・m³/s。氦檢漏技術能高精度、迅速準確地對工件的洩漏情況進行快速定位和定量測量，幫助客戶徹底整改換熱器的洩漏隱患，為化工工藝流程安全保駕護航。面對 100 多家參與單位和近 6000 名大檢修人員，我們制訂了定製化的檢測技術方案，得到了甲方認可。</a:t>
                      </a:r>
                      <a:endParaRPr sz="900" kern="0" dirty="0">
                        <a:solidFill>
                          <a:srgbClr val="595757">
                            <a:alpha val="100000"/>
                          </a:srgbClr>
                        </a:solidFill>
                        <a:latin typeface="微软雅黑" panose="020B0503020204020204" charset="-122"/>
                        <a:ea typeface="微软雅黑" panose="020B0503020204020204" charset="-122"/>
                        <a:cs typeface="微软雅黑" panose="020B0503020204020204" charset="-122"/>
                      </a:endParaRPr>
                    </a:p>
                  </a:txBody>
                  <a:tcPr marL="0" marR="0" marT="0" marB="0" vert="horz">
                    <a:lnL w="6350" cap="flat" cmpd="sng" algn="ctr">
                      <a:solidFill>
                        <a:srgbClr val="0B8A64"/>
                      </a:solidFill>
                      <a:prstDash val="solid"/>
                      <a:round/>
                      <a:headEnd type="none" w="med" len="med"/>
                      <a:tailEnd type="none" w="med" len="med"/>
                    </a:lnL>
                    <a:lnR>
                      <a:noFill/>
                    </a:lnR>
                    <a:lnT>
                      <a:noFill/>
                    </a:lnT>
                    <a:lnB w="6350" cap="flat" cmpd="sng" algn="ctr">
                      <a:solidFill>
                        <a:srgbClr val="0B8A64"/>
                      </a:solidFill>
                      <a:prstDash val="solid"/>
                      <a:round/>
                      <a:headEnd type="none" w="med" len="med"/>
                      <a:tailEnd type="none" w="med" len="med"/>
                    </a:lnB>
                  </a:tcPr>
                </a:tc>
                <a:tc vMerge="1">
                  <a:tcPr marL="0" marR="0" marT="0" marB="0" vert="horz">
                    <a:lnL>
                      <a:noFill/>
                    </a:lnL>
                    <a:lnR w="6350" cap="flat" cmpd="sng" algn="ctr">
                      <a:solidFill>
                        <a:srgbClr val="0B8A64"/>
                      </a:solidFill>
                      <a:prstDash val="solid"/>
                      <a:round/>
                      <a:headEnd type="none" w="med" len="med"/>
                      <a:tailEnd type="none" w="med" len="med"/>
                    </a:lnR>
                    <a:lnT w="9525" cap="flat" cmpd="sng" algn="ctr">
                      <a:solidFill>
                        <a:srgbClr val="0B8A64"/>
                      </a:solidFill>
                      <a:prstDash val="solid"/>
                      <a:round/>
                      <a:headEnd type="none" w="med" len="med"/>
                      <a:tailEnd type="none" w="med" len="med"/>
                    </a:lnT>
                    <a:lnB w="6350" cap="flat" cmpd="sng" algn="ctr">
                      <a:solidFill>
                        <a:srgbClr val="0B8A64"/>
                      </a:solidFill>
                      <a:prstDash val="solid"/>
                      <a:round/>
                      <a:headEnd type="none" w="med" len="med"/>
                      <a:tailEnd type="none" w="med" len="med"/>
                    </a:lnB>
                  </a:tcPr>
                </a:tc>
              </a:tr>
            </a:tbl>
          </a:graphicData>
        </a:graphic>
      </p:graphicFrame>
      <p:pic>
        <p:nvPicPr>
          <p:cNvPr id="1260" name="picture 1260"/>
          <p:cNvPicPr>
            <a:picLocks noChangeAspect="1"/>
          </p:cNvPicPr>
          <p:nvPr/>
        </p:nvPicPr>
        <p:blipFill>
          <a:blip r:embed="rId1"/>
          <a:stretch>
            <a:fillRect/>
          </a:stretch>
        </p:blipFill>
        <p:spPr>
          <a:xfrm rot="21600000">
            <a:off x="9062847" y="1079993"/>
            <a:ext cx="48450" cy="96913"/>
          </a:xfrm>
          <a:prstGeom prst="rect">
            <a:avLst/>
          </a:prstGeom>
        </p:spPr>
      </p:pic>
      <p:pic>
        <p:nvPicPr>
          <p:cNvPr id="1262" name="picture 1262"/>
          <p:cNvPicPr>
            <a:picLocks noChangeAspect="1"/>
          </p:cNvPicPr>
          <p:nvPr/>
        </p:nvPicPr>
        <p:blipFill>
          <a:blip r:embed="rId2"/>
          <a:stretch>
            <a:fillRect/>
          </a:stretch>
        </p:blipFill>
        <p:spPr>
          <a:xfrm rot="21600000">
            <a:off x="8516226" y="1104082"/>
            <a:ext cx="132765" cy="142544"/>
          </a:xfrm>
          <a:prstGeom prst="rect">
            <a:avLst/>
          </a:prstGeom>
        </p:spPr>
      </p:pic>
      <p:sp>
        <p:nvSpPr>
          <p:cNvPr id="1264" name="textbox 1264"/>
          <p:cNvSpPr/>
          <p:nvPr/>
        </p:nvSpPr>
        <p:spPr>
          <a:xfrm>
            <a:off x="709357" y="1585862"/>
            <a:ext cx="5120640" cy="2000250"/>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5240" algn="l" rtl="0" eaLnBrk="0">
              <a:lnSpc>
                <a:spcPct val="88000"/>
              </a:lnSpc>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為有效管理自身運營中的碳排放並實現減排目標</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，我</a:t>
            </a:r>
            <a:endParaRPr sz="900" dirty="0">
              <a:latin typeface="微软雅黑" panose="020B0503020204020204" charset="-122"/>
              <a:ea typeface="微软雅黑" panose="020B0503020204020204" charset="-122"/>
              <a:cs typeface="微软雅黑" panose="020B0503020204020204" charset="-122"/>
            </a:endParaRPr>
          </a:p>
          <a:p>
            <a:pPr marL="12700" algn="l" rtl="0" eaLnBrk="0">
              <a:lnSpc>
                <a:spcPct val="88000"/>
              </a:lnSpc>
              <a:spcBef>
                <a:spcPts val="84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們建立了系統化的溫室氣體排放管理體系。</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通過制定</a:t>
            </a:r>
            <a:endParaRPr sz="900" dirty="0">
              <a:latin typeface="微软雅黑" panose="020B0503020204020204" charset="-122"/>
              <a:ea typeface="微软雅黑" panose="020B0503020204020204" charset="-122"/>
              <a:cs typeface="微软雅黑" panose="020B0503020204020204" charset="-122"/>
            </a:endParaRPr>
          </a:p>
          <a:p>
            <a:pPr marL="71755" algn="l" rtl="0" eaLnBrk="0">
              <a:lnSpc>
                <a:spcPct val="88000"/>
              </a:lnSpc>
              <a:spcBef>
                <a:spcPts val="850"/>
              </a:spcBef>
            </a:pPr>
            <a:r>
              <a:rPr sz="900" kern="0" spc="-40" dirty="0">
                <a:solidFill>
                  <a:srgbClr val="595757">
                    <a:alpha val="100000"/>
                  </a:srgbClr>
                </a:solidFill>
                <a:latin typeface="微软雅黑" panose="020B0503020204020204" charset="-122"/>
                <a:ea typeface="微软雅黑" panose="020B0503020204020204" charset="-122"/>
                <a:cs typeface="微软雅黑" panose="020B0503020204020204" charset="-122"/>
              </a:rPr>
              <a:t>《溫室氣體排放管理辦法》，公司將溫</a:t>
            </a:r>
            <a:r>
              <a:rPr sz="900" kern="0" spc="-50" dirty="0">
                <a:solidFill>
                  <a:srgbClr val="595757">
                    <a:alpha val="100000"/>
                  </a:srgbClr>
                </a:solidFill>
                <a:latin typeface="微软雅黑" panose="020B0503020204020204" charset="-122"/>
                <a:ea typeface="微软雅黑" panose="020B0503020204020204" charset="-122"/>
                <a:cs typeface="微软雅黑" panose="020B0503020204020204" charset="-122"/>
              </a:rPr>
              <a:t>室氣體排放控</a:t>
            </a:r>
            <a:endParaRPr sz="900" dirty="0">
              <a:latin typeface="微软雅黑" panose="020B0503020204020204" charset="-122"/>
              <a:ea typeface="微软雅黑" panose="020B0503020204020204" charset="-122"/>
              <a:cs typeface="微软雅黑" panose="020B0503020204020204" charset="-122"/>
            </a:endParaRPr>
          </a:p>
          <a:p>
            <a:pPr marL="15875" algn="l" rtl="0" eaLnBrk="0">
              <a:lnSpc>
                <a:spcPct val="87000"/>
              </a:lnSpc>
              <a:spcBef>
                <a:spcPts val="855"/>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制指標與生產經營指標緊密結合，</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實施一體化管理。</a:t>
            </a:r>
            <a:endParaRPr sz="900" dirty="0">
              <a:latin typeface="微软雅黑" panose="020B0503020204020204" charset="-122"/>
              <a:ea typeface="微软雅黑" panose="020B0503020204020204" charset="-122"/>
              <a:cs typeface="微软雅黑" panose="020B0503020204020204" charset="-122"/>
            </a:endParaRPr>
          </a:p>
          <a:p>
            <a:pPr marL="15875" algn="l" rtl="0" eaLnBrk="0">
              <a:lnSpc>
                <a:spcPct val="88000"/>
              </a:lnSpc>
              <a:spcBef>
                <a:spcPts val="85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在生產經營的各個環節中，通奥检测嚴格實</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行溫室氣體排</a:t>
            </a:r>
            <a:endParaRPr sz="900" dirty="0">
              <a:latin typeface="微软雅黑" panose="020B0503020204020204" charset="-122"/>
              <a:ea typeface="微软雅黑" panose="020B0503020204020204" charset="-122"/>
              <a:cs typeface="微软雅黑" panose="020B0503020204020204" charset="-122"/>
            </a:endParaRPr>
          </a:p>
          <a:p>
            <a:pPr marL="13970" algn="l" rtl="0" eaLnBrk="0">
              <a:lnSpc>
                <a:spcPct val="87000"/>
              </a:lnSpc>
              <a:spcBef>
                <a:spcPts val="860"/>
              </a:spcBef>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放控制措施，涵蓋設備優化、工藝改進等多個方面。</a:t>
            </a:r>
            <a:endParaRPr sz="900" dirty="0">
              <a:latin typeface="微软雅黑" panose="020B0503020204020204" charset="-122"/>
              <a:ea typeface="微软雅黑" panose="020B0503020204020204" charset="-122"/>
              <a:cs typeface="微软雅黑" panose="020B0503020204020204" charset="-122"/>
            </a:endParaRPr>
          </a:p>
          <a:p>
            <a:pPr marL="21590" algn="l" rtl="0" eaLnBrk="0">
              <a:lnSpc>
                <a:spcPct val="88000"/>
              </a:lnSpc>
              <a:spcBef>
                <a:spcPts val="85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同時，公司定期組織氣候變化</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相關培訓，持續提升團</a:t>
            </a:r>
            <a:endParaRPr sz="900" dirty="0">
              <a:latin typeface="微软雅黑" panose="020B0503020204020204" charset="-122"/>
              <a:ea typeface="微软雅黑" panose="020B0503020204020204" charset="-122"/>
              <a:cs typeface="微软雅黑" panose="020B0503020204020204" charset="-122"/>
            </a:endParaRPr>
          </a:p>
          <a:p>
            <a:pPr marL="20320" algn="l" rtl="0" eaLnBrk="0">
              <a:lnSpc>
                <a:spcPct val="88000"/>
              </a:lnSpc>
              <a:spcBef>
                <a:spcPts val="83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隊成員的環保意識和管理能力</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，確保在應對氣候變化</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2000"/>
              </a:lnSpc>
            </a:pPr>
            <a:endParaRPr sz="700" dirty="0">
              <a:latin typeface="Arial" panose="020B0604020202020204"/>
              <a:ea typeface="Arial" panose="020B0604020202020204"/>
              <a:cs typeface="Arial" panose="020B0604020202020204"/>
            </a:endParaRPr>
          </a:p>
          <a:p>
            <a:pPr marL="16510" algn="l" rtl="0" eaLnBrk="0">
              <a:lnSpc>
                <a:spcPts val="1145"/>
              </a:lnSpc>
              <a:spcBef>
                <a:spcPts val="5"/>
              </a:spcBef>
            </a:pPr>
            <a:r>
              <a:rPr sz="1300" kern="0" spc="20" baseline="14000" dirty="0">
                <a:solidFill>
                  <a:srgbClr val="595757">
                    <a:alpha val="100000"/>
                  </a:srgbClr>
                </a:solidFill>
                <a:latin typeface="微软雅黑" panose="020B0503020204020204" charset="-122"/>
                <a:ea typeface="微软雅黑" panose="020B0503020204020204" charset="-122"/>
                <a:cs typeface="微软雅黑" panose="020B0503020204020204" charset="-122"/>
              </a:rPr>
              <a:t>方面始終保持高水平的專業素養和執行力。</a:t>
            </a:r>
            <a:r>
              <a:rPr sz="1300" kern="0" spc="10" baseline="-600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a:t>
            </a:r>
            <a:r>
              <a:rPr sz="1300" kern="0" spc="10" baseline="-6000" dirty="0">
                <a:solidFill>
                  <a:srgbClr val="595757">
                    <a:alpha val="100000"/>
                  </a:srgbClr>
                </a:solidFill>
                <a:latin typeface="微软雅黑" panose="020B0503020204020204" charset="-122"/>
                <a:ea typeface="微软雅黑" panose="020B0503020204020204" charset="-122"/>
                <a:cs typeface="微软雅黑" panose="020B0503020204020204" charset="-122"/>
              </a:rPr>
              <a:t>線上碳排放培訓課程</a:t>
            </a:r>
            <a:endParaRPr sz="1300" baseline="-6000" dirty="0">
              <a:latin typeface="微软雅黑" panose="020B0503020204020204" charset="-122"/>
              <a:ea typeface="微软雅黑" panose="020B0503020204020204" charset="-122"/>
              <a:cs typeface="微软雅黑" panose="020B0503020204020204" charset="-122"/>
            </a:endParaRPr>
          </a:p>
        </p:txBody>
      </p:sp>
      <p:sp>
        <p:nvSpPr>
          <p:cNvPr id="1266" name="textbox 1266"/>
          <p:cNvSpPr/>
          <p:nvPr/>
        </p:nvSpPr>
        <p:spPr>
          <a:xfrm>
            <a:off x="8452510" y="4356494"/>
            <a:ext cx="5960745" cy="1595755"/>
          </a:xfrm>
          <a:prstGeom prst="rect">
            <a:avLst/>
          </a:prstGeom>
          <a:noFill/>
          <a:ln w="0" cap="flat">
            <a:noFill/>
            <a:prstDash val="solid"/>
            <a:miter lim="0"/>
          </a:ln>
        </p:spPr>
        <p:txBody>
          <a:bodyPr vert="horz" wrap="square" lIns="0" tIns="0" rIns="0" bIns="0"/>
          <a:lstStyle/>
          <a:p>
            <a:pPr algn="l" rtl="0" eaLnBrk="0">
              <a:lnSpc>
                <a:spcPct val="91000"/>
              </a:lnSpc>
            </a:pPr>
            <a:endParaRPr sz="100" dirty="0">
              <a:latin typeface="Arial" panose="020B0604020202020204"/>
              <a:ea typeface="Arial" panose="020B0604020202020204"/>
              <a:cs typeface="Arial" panose="020B0604020202020204"/>
            </a:endParaRPr>
          </a:p>
          <a:p>
            <a:pPr marL="17145" algn="l" rtl="0" eaLnBrk="0">
              <a:lnSpc>
                <a:spcPct val="88000"/>
              </a:lnSpc>
            </a:pPr>
            <a:r>
              <a:rPr sz="2400" b="1" kern="0" spc="-20" dirty="0">
                <a:solidFill>
                  <a:srgbClr val="0B8A64">
                    <a:alpha val="100000"/>
                  </a:srgbClr>
                </a:solidFill>
                <a:latin typeface="微软雅黑" panose="020B0503020204020204" charset="-122"/>
                <a:ea typeface="微软雅黑" panose="020B0503020204020204" charset="-122"/>
                <a:cs typeface="微软雅黑" panose="020B0503020204020204" charset="-122"/>
              </a:rPr>
              <a:t>生物多樣性保護</a:t>
            </a:r>
            <a:endParaRPr sz="24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15875" algn="l" rtl="0" eaLnBrk="0">
              <a:lnSpc>
                <a:spcPct val="150000"/>
              </a:lnSpc>
              <a:spcBef>
                <a:spcPts val="270"/>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通奥检测將生態保護理念貫穿於各項經營活動之中，儘量避免經營活動對生態系統或生物多樣性產生</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負面影響，並向客戶建</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議採取積極的行動來減輕其業務活動對環境的影響，共同推動生物多樣性保護。</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50000"/>
              </a:lnSpc>
            </a:pPr>
            <a:endParaRPr sz="1000" dirty="0">
              <a:latin typeface="Arial" panose="020B0604020202020204"/>
              <a:ea typeface="Arial" panose="020B0604020202020204"/>
              <a:cs typeface="Arial" panose="020B0604020202020204"/>
            </a:endParaRPr>
          </a:p>
          <a:p>
            <a:pPr marL="12700" algn="l" rtl="0" eaLnBrk="0">
              <a:lnSpc>
                <a:spcPct val="79000"/>
              </a:lnSpc>
              <a:spcBef>
                <a:spcPts val="280"/>
              </a:spcBef>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我們根據《環境保護管理辦法》，明確提出生態環境保護的具體要求，並在項目規劃和</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建設過程中嚴格落實環保措施，</a:t>
            </a:r>
            <a:endParaRPr sz="900" dirty="0">
              <a:latin typeface="微软雅黑" panose="020B0503020204020204" charset="-122"/>
              <a:ea typeface="微软雅黑" panose="020B0503020204020204" charset="-122"/>
              <a:cs typeface="微软雅黑" panose="020B0503020204020204" charset="-122"/>
            </a:endParaRPr>
          </a:p>
          <a:p>
            <a:pPr marL="13970" algn="l" rtl="0" eaLnBrk="0">
              <a:lnSpc>
                <a:spcPts val="1805"/>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公司積極推廣使用環保節能設備和技術，優化施工工藝，減少土地擾動和資</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源消耗，保護當地生態系統的完整。</a:t>
            </a:r>
            <a:endParaRPr sz="900" dirty="0">
              <a:latin typeface="微软雅黑" panose="020B0503020204020204" charset="-122"/>
              <a:ea typeface="微软雅黑" panose="020B0503020204020204" charset="-122"/>
              <a:cs typeface="微软雅黑" panose="020B0503020204020204" charset="-122"/>
            </a:endParaRPr>
          </a:p>
        </p:txBody>
      </p:sp>
      <p:grpSp>
        <p:nvGrpSpPr>
          <p:cNvPr id="44" name="group 44"/>
          <p:cNvGrpSpPr/>
          <p:nvPr/>
        </p:nvGrpSpPr>
        <p:grpSpPr>
          <a:xfrm rot="21600000">
            <a:off x="8459998" y="7957529"/>
            <a:ext cx="5939998" cy="1030209"/>
            <a:chOff x="0" y="0"/>
            <a:chExt cx="5939998" cy="1030209"/>
          </a:xfrm>
        </p:grpSpPr>
        <p:pic>
          <p:nvPicPr>
            <p:cNvPr id="1268" name="picture 1268"/>
            <p:cNvPicPr>
              <a:picLocks noChangeAspect="1"/>
            </p:cNvPicPr>
            <p:nvPr/>
          </p:nvPicPr>
          <p:blipFill>
            <a:blip r:embed="rId3"/>
            <a:stretch>
              <a:fillRect/>
            </a:stretch>
          </p:blipFill>
          <p:spPr>
            <a:xfrm rot="21600000">
              <a:off x="4" y="0"/>
              <a:ext cx="5939994" cy="1030209"/>
            </a:xfrm>
            <a:prstGeom prst="rect">
              <a:avLst/>
            </a:prstGeom>
          </p:spPr>
        </p:pic>
        <p:sp>
          <p:nvSpPr>
            <p:cNvPr id="1270" name="path 1270"/>
            <p:cNvSpPr/>
            <p:nvPr/>
          </p:nvSpPr>
          <p:spPr>
            <a:xfrm>
              <a:off x="0" y="80069"/>
              <a:ext cx="5939994" cy="12700"/>
            </a:xfrm>
            <a:custGeom>
              <a:avLst/>
              <a:gdLst/>
              <a:ahLst/>
              <a:cxnLst/>
              <a:rect l="0" t="0" r="0" b="0"/>
              <a:pathLst>
                <a:path w="9354" h="20">
                  <a:moveTo>
                    <a:pt x="0" y="10"/>
                  </a:moveTo>
                  <a:lnTo>
                    <a:pt x="9354" y="10"/>
                  </a:lnTo>
                </a:path>
              </a:pathLst>
            </a:custGeom>
            <a:noFill/>
            <a:ln w="12700" cap="flat">
              <a:solidFill>
                <a:srgbClr val="0B8A64"/>
              </a:solidFill>
              <a:prstDash val="solid"/>
              <a:miter lim="1000000"/>
            </a:ln>
          </p:spPr>
          <p:txBody>
            <a:bodyPr rtlCol="0"/>
            <a:lstStyle/>
            <a:p>
              <a:pPr algn="ctr"/>
              <a:endParaRPr lang="zh-CN" altLang="en-US"/>
            </a:p>
          </p:txBody>
        </p:sp>
        <p:sp>
          <p:nvSpPr>
            <p:cNvPr id="1272" name="rect 1272"/>
            <p:cNvSpPr/>
            <p:nvPr/>
          </p:nvSpPr>
          <p:spPr>
            <a:xfrm>
              <a:off x="0" y="0"/>
              <a:ext cx="1389595" cy="259207"/>
            </a:xfrm>
            <a:prstGeom prst="rect">
              <a:avLst/>
            </a:prstGeom>
            <a:solidFill>
              <a:srgbClr val="0B8A64">
                <a:alpha val="100000"/>
              </a:srgbClr>
            </a:solidFill>
            <a:ln w="0" cap="flat">
              <a:noFill/>
              <a:prstDash val="solid"/>
              <a:miter lim="0"/>
            </a:ln>
          </p:spPr>
          <p:txBody>
            <a:bodyPr rtlCol="0"/>
            <a:lstStyle/>
            <a:p>
              <a:pPr algn="ctr"/>
              <a:endParaRPr lang="zh-CN" altLang="en-US"/>
            </a:p>
          </p:txBody>
        </p:sp>
        <p:sp>
          <p:nvSpPr>
            <p:cNvPr id="1274" name="textbox 1274"/>
            <p:cNvSpPr/>
            <p:nvPr/>
          </p:nvSpPr>
          <p:spPr>
            <a:xfrm>
              <a:off x="279872" y="57200"/>
              <a:ext cx="5392420" cy="912494"/>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3335" algn="l" rtl="0" eaLnBrk="0">
                <a:lnSpc>
                  <a:spcPct val="88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在日常作業中</a:t>
              </a:r>
              <a:endParaRPr sz="1000" dirty="0">
                <a:latin typeface="微软雅黑" panose="020B0503020204020204" charset="-122"/>
                <a:ea typeface="微软雅黑" panose="020B0503020204020204" charset="-122"/>
                <a:cs typeface="微软雅黑" panose="020B0503020204020204" charset="-122"/>
              </a:endParaRPr>
            </a:p>
            <a:p>
              <a:pPr marL="14605" algn="l" rtl="0" eaLnBrk="0">
                <a:lnSpc>
                  <a:spcPct val="89000"/>
                </a:lnSpc>
                <a:spcBef>
                  <a:spcPts val="1390"/>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公司特別注重防止油漬和污染物對環境的侵害，</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通過安裝防滲設施、及時清理污漬等措施，</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保障周邊生態不</a:t>
              </a:r>
              <a:endParaRPr sz="900" dirty="0">
                <a:latin typeface="微软雅黑" panose="020B0503020204020204" charset="-122"/>
                <a:ea typeface="微软雅黑" panose="020B0503020204020204" charset="-122"/>
                <a:cs typeface="微软雅黑" panose="020B0503020204020204" charset="-122"/>
              </a:endParaRPr>
            </a:p>
            <a:p>
              <a:pPr marL="12700" indent="1905" algn="l" rtl="0" eaLnBrk="0">
                <a:lnSpc>
                  <a:spcPct val="164000"/>
                </a:lnSpc>
                <a:spcBef>
                  <a:spcPts val="35"/>
                </a:spcBef>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受損害。同時，</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公司還會委託專業機構對</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作業區域進行實時動態監測，並定期採集土壤和水質樣本，及時發</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現並解決潛在問題，確保生態環境不受破壞。</a:t>
              </a:r>
              <a:endParaRPr sz="900" dirty="0">
                <a:latin typeface="微软雅黑" panose="020B0503020204020204" charset="-122"/>
                <a:ea typeface="微软雅黑" panose="020B0503020204020204" charset="-122"/>
                <a:cs typeface="微软雅黑" panose="020B0503020204020204" charset="-122"/>
              </a:endParaRPr>
            </a:p>
          </p:txBody>
        </p:sp>
      </p:grpSp>
      <p:pic>
        <p:nvPicPr>
          <p:cNvPr id="1276" name="picture 1276"/>
          <p:cNvPicPr>
            <a:picLocks noChangeAspect="1"/>
          </p:cNvPicPr>
          <p:nvPr/>
        </p:nvPicPr>
        <p:blipFill>
          <a:blip r:embed="rId4"/>
          <a:stretch>
            <a:fillRect/>
          </a:stretch>
        </p:blipFill>
        <p:spPr>
          <a:xfrm rot="21600000">
            <a:off x="3737789" y="1595475"/>
            <a:ext cx="2922204" cy="1796491"/>
          </a:xfrm>
          <a:prstGeom prst="rect">
            <a:avLst/>
          </a:prstGeom>
        </p:spPr>
      </p:pic>
      <p:grpSp>
        <p:nvGrpSpPr>
          <p:cNvPr id="46" name="group 46"/>
          <p:cNvGrpSpPr/>
          <p:nvPr/>
        </p:nvGrpSpPr>
        <p:grpSpPr>
          <a:xfrm rot="21600000">
            <a:off x="8459998" y="7067884"/>
            <a:ext cx="5939998" cy="846476"/>
            <a:chOff x="0" y="0"/>
            <a:chExt cx="5939998" cy="846476"/>
          </a:xfrm>
        </p:grpSpPr>
        <p:pic>
          <p:nvPicPr>
            <p:cNvPr id="1278" name="picture 1278"/>
            <p:cNvPicPr>
              <a:picLocks noChangeAspect="1"/>
            </p:cNvPicPr>
            <p:nvPr/>
          </p:nvPicPr>
          <p:blipFill>
            <a:blip r:embed="rId5"/>
            <a:stretch>
              <a:fillRect/>
            </a:stretch>
          </p:blipFill>
          <p:spPr>
            <a:xfrm rot="21600000">
              <a:off x="4" y="0"/>
              <a:ext cx="5939994" cy="846476"/>
            </a:xfrm>
            <a:prstGeom prst="rect">
              <a:avLst/>
            </a:prstGeom>
          </p:spPr>
        </p:pic>
        <p:sp>
          <p:nvSpPr>
            <p:cNvPr id="1280" name="path 1280"/>
            <p:cNvSpPr/>
            <p:nvPr/>
          </p:nvSpPr>
          <p:spPr>
            <a:xfrm>
              <a:off x="0" y="80069"/>
              <a:ext cx="5939994" cy="12700"/>
            </a:xfrm>
            <a:custGeom>
              <a:avLst/>
              <a:gdLst/>
              <a:ahLst/>
              <a:cxnLst/>
              <a:rect l="0" t="0" r="0" b="0"/>
              <a:pathLst>
                <a:path w="9354" h="20">
                  <a:moveTo>
                    <a:pt x="0" y="10"/>
                  </a:moveTo>
                  <a:lnTo>
                    <a:pt x="9354" y="10"/>
                  </a:lnTo>
                </a:path>
              </a:pathLst>
            </a:custGeom>
            <a:noFill/>
            <a:ln w="12700" cap="flat">
              <a:solidFill>
                <a:srgbClr val="0B8A64"/>
              </a:solidFill>
              <a:prstDash val="solid"/>
              <a:miter lim="1000000"/>
            </a:ln>
          </p:spPr>
          <p:txBody>
            <a:bodyPr rtlCol="0"/>
            <a:lstStyle/>
            <a:p>
              <a:pPr algn="ctr"/>
              <a:endParaRPr lang="zh-CN" altLang="en-US"/>
            </a:p>
          </p:txBody>
        </p:sp>
        <p:sp>
          <p:nvSpPr>
            <p:cNvPr id="1282" name="rect 1282"/>
            <p:cNvSpPr/>
            <p:nvPr/>
          </p:nvSpPr>
          <p:spPr>
            <a:xfrm>
              <a:off x="0" y="0"/>
              <a:ext cx="1389595" cy="259207"/>
            </a:xfrm>
            <a:prstGeom prst="rect">
              <a:avLst/>
            </a:prstGeom>
            <a:solidFill>
              <a:srgbClr val="0B8A64">
                <a:alpha val="100000"/>
              </a:srgbClr>
            </a:solidFill>
            <a:ln w="0" cap="flat">
              <a:noFill/>
              <a:prstDash val="solid"/>
              <a:miter lim="0"/>
            </a:ln>
          </p:spPr>
          <p:txBody>
            <a:bodyPr rtlCol="0"/>
            <a:lstStyle/>
            <a:p>
              <a:pPr algn="ctr"/>
              <a:endParaRPr lang="zh-CN" altLang="en-US"/>
            </a:p>
          </p:txBody>
        </p:sp>
        <p:sp>
          <p:nvSpPr>
            <p:cNvPr id="1284" name="textbox 1284"/>
            <p:cNvSpPr/>
            <p:nvPr/>
          </p:nvSpPr>
          <p:spPr>
            <a:xfrm>
              <a:off x="280558" y="57211"/>
              <a:ext cx="5391784" cy="686434"/>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8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在施工選址上</a:t>
              </a:r>
              <a:endParaRPr sz="1000" dirty="0">
                <a:latin typeface="微软雅黑" panose="020B0503020204020204" charset="-122"/>
                <a:ea typeface="微软雅黑" panose="020B0503020204020204" charset="-122"/>
                <a:cs typeface="微软雅黑" panose="020B0503020204020204" charset="-122"/>
              </a:endParaRPr>
            </a:p>
            <a:p>
              <a:pPr marL="13970" algn="l" rtl="0" eaLnBrk="0">
                <a:lnSpc>
                  <a:spcPct val="88000"/>
                </a:lnSpc>
                <a:spcBef>
                  <a:spcPts val="138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公司嚴格避免生態環境，嚴禁在嚴重缺水地區、珍稀動植物棲息地、特殊生態系統地區等</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環境敏感地區開展</a:t>
              </a:r>
              <a:endParaRPr sz="900" dirty="0">
                <a:latin typeface="微软雅黑" panose="020B0503020204020204" charset="-122"/>
                <a:ea typeface="微软雅黑" panose="020B0503020204020204" charset="-122"/>
                <a:cs typeface="微软雅黑" panose="020B0503020204020204" charset="-122"/>
              </a:endParaRPr>
            </a:p>
            <a:p>
              <a:pPr algn="l" rtl="0" eaLnBrk="0">
                <a:lnSpc>
                  <a:spcPct val="101000"/>
                </a:lnSpc>
              </a:pPr>
              <a:endParaRPr sz="700" dirty="0">
                <a:latin typeface="Arial" panose="020B0604020202020204"/>
                <a:ea typeface="Arial" panose="020B0604020202020204"/>
                <a:cs typeface="Arial" panose="020B0604020202020204"/>
              </a:endParaRPr>
            </a:p>
            <a:p>
              <a:pPr marL="12700" algn="l" rtl="0" eaLnBrk="0">
                <a:lnSpc>
                  <a:spcPct val="89000"/>
                </a:lnSpc>
                <a:spcBef>
                  <a:spcPts val="0"/>
                </a:spcBef>
              </a:pP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作業，最大限度減少對生物多樣性的潛在威脅。</a:t>
              </a:r>
              <a:endParaRPr sz="900" dirty="0">
                <a:latin typeface="微软雅黑" panose="020B0503020204020204" charset="-122"/>
                <a:ea typeface="微软雅黑" panose="020B0503020204020204" charset="-122"/>
                <a:cs typeface="微软雅黑" panose="020B0503020204020204" charset="-122"/>
              </a:endParaRPr>
            </a:p>
          </p:txBody>
        </p:sp>
      </p:grpSp>
      <p:grpSp>
        <p:nvGrpSpPr>
          <p:cNvPr id="48" name="group 48"/>
          <p:cNvGrpSpPr/>
          <p:nvPr/>
        </p:nvGrpSpPr>
        <p:grpSpPr>
          <a:xfrm rot="21600000">
            <a:off x="8459998" y="6178240"/>
            <a:ext cx="5939998" cy="880745"/>
            <a:chOff x="0" y="0"/>
            <a:chExt cx="5939998" cy="880745"/>
          </a:xfrm>
        </p:grpSpPr>
        <p:pic>
          <p:nvPicPr>
            <p:cNvPr id="1286" name="picture 1286"/>
            <p:cNvPicPr>
              <a:picLocks noChangeAspect="1"/>
            </p:cNvPicPr>
            <p:nvPr/>
          </p:nvPicPr>
          <p:blipFill>
            <a:blip r:embed="rId6"/>
            <a:stretch>
              <a:fillRect/>
            </a:stretch>
          </p:blipFill>
          <p:spPr>
            <a:xfrm rot="21600000">
              <a:off x="4" y="0"/>
              <a:ext cx="5939994" cy="846472"/>
            </a:xfrm>
            <a:prstGeom prst="rect">
              <a:avLst/>
            </a:prstGeom>
          </p:spPr>
        </p:pic>
        <p:sp>
          <p:nvSpPr>
            <p:cNvPr id="1288" name="path 1288"/>
            <p:cNvSpPr/>
            <p:nvPr/>
          </p:nvSpPr>
          <p:spPr>
            <a:xfrm>
              <a:off x="0" y="80069"/>
              <a:ext cx="5939994" cy="12700"/>
            </a:xfrm>
            <a:custGeom>
              <a:avLst/>
              <a:gdLst/>
              <a:ahLst/>
              <a:cxnLst/>
              <a:rect l="0" t="0" r="0" b="0"/>
              <a:pathLst>
                <a:path w="9354" h="20">
                  <a:moveTo>
                    <a:pt x="0" y="10"/>
                  </a:moveTo>
                  <a:lnTo>
                    <a:pt x="9354" y="10"/>
                  </a:lnTo>
                </a:path>
              </a:pathLst>
            </a:custGeom>
            <a:noFill/>
            <a:ln w="12700" cap="flat">
              <a:solidFill>
                <a:srgbClr val="0B8A64"/>
              </a:solidFill>
              <a:prstDash val="solid"/>
              <a:miter lim="1000000"/>
            </a:ln>
          </p:spPr>
          <p:txBody>
            <a:bodyPr rtlCol="0"/>
            <a:lstStyle/>
            <a:p>
              <a:pPr algn="ctr"/>
              <a:endParaRPr lang="zh-CN" altLang="en-US"/>
            </a:p>
          </p:txBody>
        </p:sp>
        <p:sp>
          <p:nvSpPr>
            <p:cNvPr id="1290" name="rect 1290"/>
            <p:cNvSpPr/>
            <p:nvPr/>
          </p:nvSpPr>
          <p:spPr>
            <a:xfrm>
              <a:off x="0" y="0"/>
              <a:ext cx="1389595" cy="259207"/>
            </a:xfrm>
            <a:prstGeom prst="rect">
              <a:avLst/>
            </a:prstGeom>
            <a:solidFill>
              <a:srgbClr val="0B8A64">
                <a:alpha val="100000"/>
              </a:srgbClr>
            </a:solidFill>
            <a:ln w="0" cap="flat">
              <a:noFill/>
              <a:prstDash val="solid"/>
              <a:miter lim="0"/>
            </a:ln>
          </p:spPr>
          <p:txBody>
            <a:bodyPr rtlCol="0"/>
            <a:lstStyle/>
            <a:p>
              <a:pPr algn="ctr"/>
              <a:endParaRPr lang="zh-CN" altLang="en-US"/>
            </a:p>
          </p:txBody>
        </p:sp>
        <p:sp>
          <p:nvSpPr>
            <p:cNvPr id="1292" name="textbox 1292"/>
            <p:cNvSpPr/>
            <p:nvPr/>
          </p:nvSpPr>
          <p:spPr>
            <a:xfrm>
              <a:off x="280670" y="57150"/>
              <a:ext cx="5391785" cy="823595"/>
            </a:xfrm>
            <a:prstGeom prst="rect">
              <a:avLst/>
            </a:prstGeom>
            <a:noFill/>
            <a:ln w="0" cap="flat">
              <a:noFill/>
              <a:prstDash val="solid"/>
              <a:miter lim="0"/>
            </a:ln>
          </p:spPr>
          <p:txBody>
            <a:bodyPr vert="horz" wrap="square" lIns="0" tIns="0" rIns="0" bIns="0"/>
            <a:lstStyle/>
            <a:p>
              <a:pPr algn="l" rtl="0" eaLnBrk="0">
                <a:lnSpc>
                  <a:spcPct val="86000"/>
                </a:lnSpc>
              </a:pPr>
              <a:endParaRPr sz="100" dirty="0">
                <a:latin typeface="Arial" panose="020B0604020202020204"/>
                <a:ea typeface="Arial" panose="020B0604020202020204"/>
                <a:cs typeface="Arial" panose="020B0604020202020204"/>
              </a:endParaRPr>
            </a:p>
            <a:p>
              <a:pPr marL="12700" algn="l" rtl="0" eaLnBrk="0">
                <a:lnSpc>
                  <a:spcPct val="87000"/>
                </a:lnSpc>
              </a:pPr>
              <a:r>
                <a:rPr sz="1000"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在項目開發初期</a:t>
              </a:r>
              <a:endParaRPr sz="1000" dirty="0">
                <a:latin typeface="微软雅黑" panose="020B0503020204020204" charset="-122"/>
                <a:ea typeface="微软雅黑" panose="020B0503020204020204" charset="-122"/>
                <a:cs typeface="微软雅黑" panose="020B0503020204020204" charset="-122"/>
              </a:endParaRPr>
            </a:p>
            <a:p>
              <a:pPr marL="15875" algn="l" rtl="0" eaLnBrk="0">
                <a:lnSpc>
                  <a:spcPct val="150000"/>
                </a:lnSpc>
                <a:spcBef>
                  <a:spcPts val="1395"/>
                </a:spcBef>
              </a:pPr>
              <a:r>
                <a:rPr sz="900" kern="0" spc="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通奥检测會對擬建項目進行全面的環境影響評價，確保所有新、改、擴、遷建設項目在初步</a:t>
              </a: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設計階段完成環評報</a:t>
              </a:r>
              <a:r>
                <a:rPr sz="900" kern="0" spc="-70" dirty="0">
                  <a:solidFill>
                    <a:srgbClr val="595757">
                      <a:alpha val="100000"/>
                    </a:srgbClr>
                  </a:solidFill>
                  <a:latin typeface="微软雅黑" panose="020B0503020204020204" charset="-122"/>
                  <a:ea typeface="微软雅黑" panose="020B0503020204020204" charset="-122"/>
                  <a:cs typeface="微软雅黑" panose="020B0503020204020204" charset="-122"/>
                </a:rPr>
                <a:t>告並獲得政府審批。</a:t>
              </a:r>
              <a:endParaRPr sz="900" dirty="0">
                <a:latin typeface="微软雅黑" panose="020B0503020204020204" charset="-122"/>
                <a:ea typeface="微软雅黑" panose="020B0503020204020204" charset="-122"/>
                <a:cs typeface="微软雅黑" panose="020B0503020204020204" charset="-122"/>
              </a:endParaRPr>
            </a:p>
          </p:txBody>
        </p:sp>
      </p:grpSp>
      <p:sp>
        <p:nvSpPr>
          <p:cNvPr id="1296" name="textbox 1296"/>
          <p:cNvSpPr/>
          <p:nvPr/>
        </p:nvSpPr>
        <p:spPr>
          <a:xfrm>
            <a:off x="8454156" y="9187486"/>
            <a:ext cx="5957570" cy="361950"/>
          </a:xfrm>
          <a:prstGeom prst="rect">
            <a:avLst/>
          </a:prstGeom>
          <a:noFill/>
          <a:ln w="0" cap="flat">
            <a:noFill/>
            <a:prstDash val="solid"/>
            <a:miter lim="0"/>
          </a:ln>
        </p:spPr>
        <p:txBody>
          <a:bodyPr vert="horz" wrap="square" lIns="0" tIns="0" rIns="0" bIns="0"/>
          <a:lstStyle/>
          <a:p>
            <a:pPr algn="l" rtl="0" eaLnBrk="0">
              <a:lnSpc>
                <a:spcPct val="150000"/>
              </a:lnSpc>
            </a:pPr>
            <a:endParaRPr sz="100" dirty="0">
              <a:latin typeface="Arial" panose="020B0604020202020204"/>
              <a:ea typeface="Arial" panose="020B0604020202020204"/>
              <a:cs typeface="Arial" panose="020B0604020202020204"/>
            </a:endParaRPr>
          </a:p>
          <a:p>
            <a:pPr marL="13970" algn="l" rtl="0" eaLnBrk="0">
              <a:lnSpc>
                <a:spcPct val="150000"/>
              </a:lnSpc>
            </a:pP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通奥检测還積極參與生物多樣性保護的宣傳和公益活動，通過舉辦世界環境日等活動，向員工和合作夥伴普及環保知識，增強</a:t>
            </a:r>
            <a:r>
              <a:rPr sz="900" kern="0" spc="-30" dirty="0">
                <a:solidFill>
                  <a:srgbClr val="595757">
                    <a:alpha val="100000"/>
                  </a:srgbClr>
                </a:solidFill>
                <a:latin typeface="微软雅黑" panose="020B0503020204020204" charset="-122"/>
                <a:ea typeface="微软雅黑" panose="020B0503020204020204" charset="-122"/>
                <a:cs typeface="微软雅黑" panose="020B0503020204020204" charset="-122"/>
              </a:rPr>
              <a:t>生態保護意識。公司鼓勵各項目團隊在當地開展生態修復和環保公益項目，為促進生物多樣性保護和生態改善貢獻力量。</a:t>
            </a:r>
            <a:endParaRPr sz="900" dirty="0">
              <a:latin typeface="微软雅黑" panose="020B0503020204020204" charset="-122"/>
              <a:ea typeface="微软雅黑" panose="020B0503020204020204" charset="-122"/>
              <a:cs typeface="微软雅黑" panose="020B0503020204020204" charset="-122"/>
            </a:endParaRPr>
          </a:p>
        </p:txBody>
      </p:sp>
      <p:sp>
        <p:nvSpPr>
          <p:cNvPr id="1298" name="textbox 1298"/>
          <p:cNvSpPr/>
          <p:nvPr/>
        </p:nvSpPr>
        <p:spPr>
          <a:xfrm>
            <a:off x="710246" y="9781247"/>
            <a:ext cx="13702664" cy="124460"/>
          </a:xfrm>
          <a:prstGeom prst="rect">
            <a:avLst/>
          </a:prstGeom>
          <a:noFill/>
          <a:ln w="0" cap="flat">
            <a:noFill/>
            <a:prstDash val="solid"/>
            <a:miter lim="0"/>
          </a:ln>
        </p:spPr>
        <p:txBody>
          <a:bodyPr vert="horz" wrap="square" lIns="0" tIns="0" rIns="0" bIns="0"/>
          <a:lstStyle/>
          <a:p>
            <a:pPr algn="l" rtl="0" eaLnBrk="0">
              <a:lnSpc>
                <a:spcPct val="84000"/>
              </a:lnSpc>
            </a:pPr>
            <a:endParaRPr sz="100" dirty="0">
              <a:latin typeface="Arial" panose="020B0604020202020204"/>
              <a:ea typeface="Arial" panose="020B0604020202020204"/>
              <a:cs typeface="Arial" panose="020B0604020202020204"/>
            </a:endParaRPr>
          </a:p>
          <a:p>
            <a:pPr marL="12700" algn="l" rtl="0" eaLnBrk="0">
              <a:lnSpc>
                <a:spcPct val="81000"/>
              </a:lnSpc>
            </a:pPr>
            <a:r>
              <a:rPr lang="en-US" sz="800" kern="0" spc="-40" dirty="0">
                <a:solidFill>
                  <a:srgbClr val="585757">
                    <a:alpha val="100000"/>
                  </a:srgbClr>
                </a:solidFill>
                <a:latin typeface="微软雅黑" panose="020B0503020204020204" charset="-122"/>
                <a:ea typeface="微软雅黑" panose="020B0503020204020204" charset="-122"/>
                <a:cs typeface="微软雅黑" panose="020B0503020204020204" charset="-122"/>
              </a:rPr>
              <a:t>9</a:t>
            </a:r>
            <a:endParaRPr sz="800" kern="0" spc="0" dirty="0">
              <a:solidFill>
                <a:srgbClr val="585757">
                  <a:alpha val="100000"/>
                </a:srgbClr>
              </a:solidFill>
              <a:latin typeface="微软雅黑" panose="020B0503020204020204" charset="-122"/>
              <a:ea typeface="微软雅黑" panose="020B0503020204020204" charset="-122"/>
              <a:cs typeface="微软雅黑" panose="020B0503020204020204" charset="-122"/>
            </a:endParaRPr>
          </a:p>
        </p:txBody>
      </p:sp>
      <p:sp>
        <p:nvSpPr>
          <p:cNvPr id="1300" name="textbox 1300"/>
          <p:cNvSpPr/>
          <p:nvPr/>
        </p:nvSpPr>
        <p:spPr>
          <a:xfrm>
            <a:off x="712100" y="4229476"/>
            <a:ext cx="5648325" cy="146050"/>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8000"/>
              </a:lnSpc>
            </a:pPr>
            <a:r>
              <a:rPr sz="900" kern="0" spc="-10" dirty="0">
                <a:solidFill>
                  <a:srgbClr val="595757">
                    <a:alpha val="100000"/>
                  </a:srgbClr>
                </a:solidFill>
                <a:latin typeface="微软雅黑" panose="020B0503020204020204" charset="-122"/>
                <a:ea typeface="微软雅黑" panose="020B0503020204020204" charset="-122"/>
                <a:cs typeface="微软雅黑" panose="020B0503020204020204" charset="-122"/>
              </a:rPr>
              <a:t>2024年度，我們持續開展「能效</a:t>
            </a:r>
            <a:r>
              <a:rPr sz="900" kern="0" spc="-20" dirty="0">
                <a:solidFill>
                  <a:srgbClr val="595757">
                    <a:alpha val="100000"/>
                  </a:srgbClr>
                </a:solidFill>
                <a:latin typeface="微软雅黑" panose="020B0503020204020204" charset="-122"/>
                <a:ea typeface="微软雅黑" panose="020B0503020204020204" charset="-122"/>
                <a:cs typeface="微软雅黑" panose="020B0503020204020204" charset="-122"/>
              </a:rPr>
              <a:t>提升」計劃，大力推廣使用清潔能源、低能耗技術應用和數字化轉型助力減排。</a:t>
            </a:r>
            <a:endParaRPr sz="900" dirty="0">
              <a:latin typeface="微软雅黑" panose="020B0503020204020204" charset="-122"/>
              <a:ea typeface="微软雅黑" panose="020B0503020204020204" charset="-122"/>
              <a:cs typeface="微软雅黑" panose="020B0503020204020204" charset="-122"/>
            </a:endParaRPr>
          </a:p>
        </p:txBody>
      </p:sp>
      <p:pic>
        <p:nvPicPr>
          <p:cNvPr id="1302" name="picture 1302"/>
          <p:cNvPicPr>
            <a:picLocks noChangeAspect="1"/>
          </p:cNvPicPr>
          <p:nvPr/>
        </p:nvPicPr>
        <p:blipFill>
          <a:blip r:embed="rId7"/>
          <a:stretch>
            <a:fillRect/>
          </a:stretch>
        </p:blipFill>
        <p:spPr>
          <a:xfrm rot="21600000">
            <a:off x="5933678" y="6198722"/>
            <a:ext cx="411966" cy="783680"/>
          </a:xfrm>
          <a:prstGeom prst="rect">
            <a:avLst/>
          </a:prstGeom>
        </p:spPr>
      </p:pic>
      <p:pic>
        <p:nvPicPr>
          <p:cNvPr id="1304" name="picture 1304"/>
          <p:cNvPicPr>
            <a:picLocks noChangeAspect="1"/>
          </p:cNvPicPr>
          <p:nvPr/>
        </p:nvPicPr>
        <p:blipFill>
          <a:blip r:embed="rId8"/>
          <a:stretch>
            <a:fillRect/>
          </a:stretch>
        </p:blipFill>
        <p:spPr>
          <a:xfrm rot="21600000">
            <a:off x="1037422" y="7964763"/>
            <a:ext cx="443344" cy="459777"/>
          </a:xfrm>
          <a:prstGeom prst="rect">
            <a:avLst/>
          </a:prstGeom>
        </p:spPr>
      </p:pic>
      <p:sp>
        <p:nvSpPr>
          <p:cNvPr id="1306" name="textbox 1306"/>
          <p:cNvSpPr/>
          <p:nvPr/>
        </p:nvSpPr>
        <p:spPr>
          <a:xfrm>
            <a:off x="714589" y="1088799"/>
            <a:ext cx="1094739" cy="213359"/>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8000"/>
              </a:lnSpc>
            </a:pPr>
            <a:r>
              <a:rPr sz="1400" kern="0" spc="0" dirty="0">
                <a:solidFill>
                  <a:srgbClr val="0B8A64">
                    <a:alpha val="100000"/>
                  </a:srgbClr>
                </a:solidFill>
                <a:latin typeface="微软雅黑" panose="020B0503020204020204" charset="-122"/>
                <a:ea typeface="微软雅黑" panose="020B0503020204020204" charset="-122"/>
                <a:cs typeface="微软雅黑" panose="020B0503020204020204" charset="-122"/>
              </a:rPr>
              <a:t>探索自身減排</a:t>
            </a:r>
            <a:endParaRPr sz="1400" dirty="0">
              <a:latin typeface="微软雅黑" panose="020B0503020204020204" charset="-122"/>
              <a:ea typeface="微软雅黑" panose="020B0503020204020204" charset="-122"/>
              <a:cs typeface="微软雅黑" panose="020B0503020204020204" charset="-122"/>
            </a:endParaRPr>
          </a:p>
        </p:txBody>
      </p:sp>
      <p:sp>
        <p:nvSpPr>
          <p:cNvPr id="1308" name="path 1308"/>
          <p:cNvSpPr/>
          <p:nvPr/>
        </p:nvSpPr>
        <p:spPr>
          <a:xfrm>
            <a:off x="1082619" y="4995110"/>
            <a:ext cx="352958" cy="441794"/>
          </a:xfrm>
          <a:custGeom>
            <a:avLst/>
            <a:gdLst/>
            <a:ahLst/>
            <a:cxnLst/>
            <a:rect l="0" t="0" r="0" b="0"/>
            <a:pathLst>
              <a:path w="555" h="695">
                <a:moveTo>
                  <a:pt x="455" y="201"/>
                </a:moveTo>
                <a:cubicBezTo>
                  <a:pt x="455" y="250"/>
                  <a:pt x="416" y="290"/>
                  <a:pt x="366" y="290"/>
                </a:cubicBezTo>
                <a:cubicBezTo>
                  <a:pt x="317" y="290"/>
                  <a:pt x="277" y="250"/>
                  <a:pt x="277" y="201"/>
                </a:cubicBezTo>
                <a:cubicBezTo>
                  <a:pt x="277" y="152"/>
                  <a:pt x="317" y="112"/>
                  <a:pt x="366" y="112"/>
                </a:cubicBezTo>
                <a:cubicBezTo>
                  <a:pt x="416" y="112"/>
                  <a:pt x="455" y="152"/>
                  <a:pt x="455" y="201"/>
                </a:cubicBezTo>
                <a:moveTo>
                  <a:pt x="379" y="61"/>
                </a:moveTo>
                <a:lnTo>
                  <a:pt x="379" y="10"/>
                </a:lnTo>
                <a:moveTo>
                  <a:pt x="494" y="201"/>
                </a:moveTo>
                <a:lnTo>
                  <a:pt x="545" y="201"/>
                </a:lnTo>
                <a:moveTo>
                  <a:pt x="176" y="201"/>
                </a:moveTo>
                <a:lnTo>
                  <a:pt x="227" y="201"/>
                </a:lnTo>
                <a:moveTo>
                  <a:pt x="468" y="290"/>
                </a:moveTo>
                <a:lnTo>
                  <a:pt x="506" y="328"/>
                </a:lnTo>
                <a:moveTo>
                  <a:pt x="227" y="61"/>
                </a:moveTo>
                <a:lnTo>
                  <a:pt x="265" y="99"/>
                </a:lnTo>
                <a:moveTo>
                  <a:pt x="265" y="290"/>
                </a:moveTo>
                <a:lnTo>
                  <a:pt x="239" y="316"/>
                </a:lnTo>
                <a:moveTo>
                  <a:pt x="519" y="61"/>
                </a:moveTo>
                <a:lnTo>
                  <a:pt x="481" y="99"/>
                </a:lnTo>
                <a:moveTo>
                  <a:pt x="444" y="570"/>
                </a:moveTo>
                <a:lnTo>
                  <a:pt x="10" y="570"/>
                </a:lnTo>
                <a:lnTo>
                  <a:pt x="112" y="341"/>
                </a:lnTo>
                <a:lnTo>
                  <a:pt x="392" y="341"/>
                </a:lnTo>
                <a:lnTo>
                  <a:pt x="494" y="570"/>
                </a:lnTo>
                <a:moveTo>
                  <a:pt x="494" y="570"/>
                </a:moveTo>
                <a:lnTo>
                  <a:pt x="494" y="621"/>
                </a:lnTo>
                <a:lnTo>
                  <a:pt x="10" y="621"/>
                </a:lnTo>
                <a:lnTo>
                  <a:pt x="10" y="570"/>
                </a:lnTo>
                <a:moveTo>
                  <a:pt x="227" y="621"/>
                </a:moveTo>
                <a:lnTo>
                  <a:pt x="227" y="684"/>
                </a:lnTo>
                <a:moveTo>
                  <a:pt x="277" y="646"/>
                </a:moveTo>
                <a:lnTo>
                  <a:pt x="277" y="684"/>
                </a:lnTo>
                <a:moveTo>
                  <a:pt x="99" y="684"/>
                </a:moveTo>
                <a:lnTo>
                  <a:pt x="405" y="684"/>
                </a:lnTo>
                <a:moveTo>
                  <a:pt x="112" y="417"/>
                </a:moveTo>
                <a:lnTo>
                  <a:pt x="392" y="417"/>
                </a:lnTo>
                <a:moveTo>
                  <a:pt x="74" y="494"/>
                </a:moveTo>
                <a:lnTo>
                  <a:pt x="430" y="494"/>
                </a:lnTo>
                <a:moveTo>
                  <a:pt x="252" y="379"/>
                </a:moveTo>
                <a:lnTo>
                  <a:pt x="252" y="532"/>
                </a:lnTo>
                <a:moveTo>
                  <a:pt x="341" y="379"/>
                </a:moveTo>
                <a:lnTo>
                  <a:pt x="405" y="532"/>
                </a:lnTo>
                <a:moveTo>
                  <a:pt x="163" y="379"/>
                </a:moveTo>
                <a:lnTo>
                  <a:pt x="99" y="532"/>
                </a:lnTo>
                <a:moveTo>
                  <a:pt x="316" y="227"/>
                </a:moveTo>
                <a:cubicBezTo>
                  <a:pt x="316" y="227"/>
                  <a:pt x="303" y="201"/>
                  <a:pt x="316" y="176"/>
                </a:cubicBezTo>
              </a:path>
            </a:pathLst>
          </a:custGeom>
          <a:noFill/>
          <a:ln w="13741" cap="rnd">
            <a:solidFill>
              <a:srgbClr val="0B8A64"/>
            </a:solidFill>
            <a:prstDash val="solid"/>
            <a:round/>
          </a:ln>
        </p:spPr>
        <p:txBody>
          <a:bodyPr rtlCol="0"/>
          <a:lstStyle/>
          <a:p>
            <a:pPr algn="ctr"/>
            <a:endParaRPr lang="zh-CN" altLang="en-US"/>
          </a:p>
        </p:txBody>
      </p:sp>
      <p:sp>
        <p:nvSpPr>
          <p:cNvPr id="1314" name="textbox 1314"/>
          <p:cNvSpPr/>
          <p:nvPr/>
        </p:nvSpPr>
        <p:spPr>
          <a:xfrm>
            <a:off x="13353484" y="458246"/>
            <a:ext cx="981075" cy="132079"/>
          </a:xfrm>
          <a:prstGeom prst="rect">
            <a:avLst/>
          </a:prstGeom>
          <a:noFill/>
          <a:ln w="0" cap="flat">
            <a:noFill/>
            <a:prstDash val="solid"/>
            <a:miter lim="0"/>
          </a:ln>
        </p:spPr>
        <p:txBody>
          <a:bodyPr vert="horz" wrap="square" lIns="0" tIns="0" rIns="0" bIns="0"/>
          <a:lstStyle/>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87000"/>
              </a:lnSpc>
            </a:pPr>
            <a:r>
              <a:rPr sz="800" kern="0" spc="-20" dirty="0">
                <a:solidFill>
                  <a:srgbClr val="1F2C5E">
                    <a:alpha val="100000"/>
                  </a:srgbClr>
                </a:solidFill>
                <a:latin typeface="微软雅黑" panose="020B0503020204020204" charset="-122"/>
                <a:ea typeface="微软雅黑" panose="020B0503020204020204" charset="-122"/>
                <a:cs typeface="微软雅黑" panose="020B0503020204020204" charset="-122"/>
              </a:rPr>
              <a:t>2024可持續發展報告</a:t>
            </a:r>
            <a:endParaRPr sz="800" dirty="0">
              <a:latin typeface="微软雅黑" panose="020B0503020204020204" charset="-122"/>
              <a:ea typeface="微软雅黑" panose="020B0503020204020204" charset="-122"/>
              <a:cs typeface="微软雅黑" panose="020B0503020204020204" charset="-122"/>
            </a:endParaRPr>
          </a:p>
        </p:txBody>
      </p:sp>
      <p:pic>
        <p:nvPicPr>
          <p:cNvPr id="1316" name="picture 1316"/>
          <p:cNvPicPr>
            <a:picLocks noChangeAspect="1"/>
          </p:cNvPicPr>
          <p:nvPr/>
        </p:nvPicPr>
        <p:blipFill>
          <a:blip r:embed="rId9"/>
          <a:stretch>
            <a:fillRect/>
          </a:stretch>
        </p:blipFill>
        <p:spPr>
          <a:xfrm rot="21600000">
            <a:off x="1771022" y="5348992"/>
            <a:ext cx="136359" cy="247700"/>
          </a:xfrm>
          <a:prstGeom prst="rect">
            <a:avLst/>
          </a:prstGeom>
        </p:spPr>
      </p:pic>
      <p:pic>
        <p:nvPicPr>
          <p:cNvPr id="1318" name="picture 1318"/>
          <p:cNvPicPr>
            <a:picLocks noChangeAspect="1"/>
          </p:cNvPicPr>
          <p:nvPr/>
        </p:nvPicPr>
        <p:blipFill>
          <a:blip r:embed="rId10"/>
          <a:stretch>
            <a:fillRect/>
          </a:stretch>
        </p:blipFill>
        <p:spPr>
          <a:xfrm rot="21600000">
            <a:off x="1771022" y="8303398"/>
            <a:ext cx="136359" cy="247700"/>
          </a:xfrm>
          <a:prstGeom prst="rect">
            <a:avLst/>
          </a:prstGeom>
        </p:spPr>
      </p:pic>
      <p:sp>
        <p:nvSpPr>
          <p:cNvPr id="1320" name="textbox 1320"/>
          <p:cNvSpPr/>
          <p:nvPr/>
        </p:nvSpPr>
        <p:spPr>
          <a:xfrm>
            <a:off x="5484420" y="6811126"/>
            <a:ext cx="156210" cy="273684"/>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6000"/>
              </a:lnSpc>
            </a:pPr>
            <a:r>
              <a:rPr sz="1900" kern="0" spc="-20" dirty="0">
                <a:solidFill>
                  <a:srgbClr val="83B39A">
                    <a:alpha val="100000"/>
                  </a:srgbClr>
                </a:solidFill>
                <a:latin typeface="Arial" panose="020B0604020202020204"/>
                <a:ea typeface="Arial" panose="020B0604020202020204"/>
                <a:cs typeface="Arial" panose="020B0604020202020204"/>
              </a:rPr>
              <a:t>&lt;</a:t>
            </a:r>
            <a:endParaRPr sz="1900" dirty="0">
              <a:latin typeface="Arial" panose="020B0604020202020204"/>
              <a:ea typeface="Arial" panose="020B0604020202020204"/>
              <a:cs typeface="Arial" panose="020B0604020202020204"/>
            </a:endParaRPr>
          </a:p>
        </p:txBody>
      </p:sp>
      <p:sp>
        <p:nvSpPr>
          <p:cNvPr id="1322" name="path 1322"/>
          <p:cNvSpPr/>
          <p:nvPr/>
        </p:nvSpPr>
        <p:spPr>
          <a:xfrm>
            <a:off x="689609" y="4940183"/>
            <a:ext cx="69494" cy="69506"/>
          </a:xfrm>
          <a:custGeom>
            <a:avLst/>
            <a:gdLst/>
            <a:ahLst/>
            <a:cxnLst/>
            <a:rect l="0" t="0" r="0" b="0"/>
            <a:pathLst>
              <a:path w="109" h="109">
                <a:moveTo>
                  <a:pt x="54" y="101"/>
                </a:moveTo>
                <a:cubicBezTo>
                  <a:pt x="80" y="101"/>
                  <a:pt x="101" y="80"/>
                  <a:pt x="101" y="54"/>
                </a:cubicBezTo>
                <a:cubicBezTo>
                  <a:pt x="101" y="28"/>
                  <a:pt x="80" y="7"/>
                  <a:pt x="54" y="7"/>
                </a:cubicBezTo>
                <a:cubicBezTo>
                  <a:pt x="28" y="7"/>
                  <a:pt x="7" y="28"/>
                  <a:pt x="7" y="54"/>
                </a:cubicBezTo>
                <a:cubicBezTo>
                  <a:pt x="7" y="80"/>
                  <a:pt x="28" y="101"/>
                  <a:pt x="54" y="101"/>
                </a:cubicBezTo>
              </a:path>
            </a:pathLst>
          </a:custGeom>
          <a:noFill/>
          <a:ln w="9525" cap="flat">
            <a:solidFill>
              <a:srgbClr val="0B8A64"/>
            </a:solidFill>
            <a:prstDash val="solid"/>
            <a:miter lim="400000"/>
          </a:ln>
        </p:spPr>
        <p:txBody>
          <a:bodyPr rtlCol="0"/>
          <a:lstStyle/>
          <a:p>
            <a:pPr algn="ctr"/>
            <a:endParaRPr lang="zh-CN" altLang="en-US"/>
          </a:p>
        </p:txBody>
      </p:sp>
      <p:sp>
        <p:nvSpPr>
          <p:cNvPr id="1324" name="path 1324"/>
          <p:cNvSpPr/>
          <p:nvPr/>
        </p:nvSpPr>
        <p:spPr>
          <a:xfrm>
            <a:off x="14393651" y="467999"/>
            <a:ext cx="6350" cy="101600"/>
          </a:xfrm>
          <a:custGeom>
            <a:avLst/>
            <a:gdLst/>
            <a:ahLst/>
            <a:cxnLst/>
            <a:rect l="0" t="0" r="0" b="0"/>
            <a:pathLst>
              <a:path w="10" h="160">
                <a:moveTo>
                  <a:pt x="5" y="0"/>
                </a:moveTo>
                <a:lnTo>
                  <a:pt x="5" y="160"/>
                </a:lnTo>
              </a:path>
            </a:pathLst>
          </a:custGeom>
          <a:noFill/>
          <a:ln w="6350" cap="flat">
            <a:solidFill>
              <a:srgbClr val="B31E24"/>
            </a:solidFill>
            <a:prstDash val="solid"/>
            <a:miter lim="1000000"/>
          </a:ln>
        </p:spPr>
        <p:txBody>
          <a:bodyPr rtlCol="0"/>
          <a:lstStyle/>
          <a:p>
            <a:pPr algn="ctr"/>
            <a:endParaRPr lang="zh-CN" altLang="en-US"/>
          </a:p>
        </p:txBody>
      </p:sp>
      <p:pic>
        <p:nvPicPr>
          <p:cNvPr id="2" name="图片 1" descr="通奥logo-高清1"/>
          <p:cNvPicPr>
            <a:picLocks noChangeAspect="1"/>
          </p:cNvPicPr>
          <p:nvPr/>
        </p:nvPicPr>
        <p:blipFill>
          <a:blip r:embed="rId11"/>
          <a:stretch>
            <a:fillRect/>
          </a:stretch>
        </p:blipFill>
        <p:spPr>
          <a:xfrm>
            <a:off x="561975" y="338455"/>
            <a:ext cx="878205" cy="250190"/>
          </a:xfrm>
          <a:prstGeom prst="rect">
            <a:avLst/>
          </a:prstGeom>
        </p:spPr>
      </p:pic>
      <p:pic>
        <p:nvPicPr>
          <p:cNvPr id="3" name="图片 2" descr="微信图片_2025-09-02_194549_887"/>
          <p:cNvPicPr>
            <a:picLocks noChangeAspect="1"/>
          </p:cNvPicPr>
          <p:nvPr/>
        </p:nvPicPr>
        <p:blipFill>
          <a:blip r:embed="rId12"/>
          <a:stretch>
            <a:fillRect/>
          </a:stretch>
        </p:blipFill>
        <p:spPr>
          <a:xfrm>
            <a:off x="12250420" y="1585595"/>
            <a:ext cx="1450340" cy="1162050"/>
          </a:xfrm>
          <a:prstGeom prst="rect">
            <a:avLst/>
          </a:prstGeom>
        </p:spPr>
      </p:pic>
      <p:pic>
        <p:nvPicPr>
          <p:cNvPr id="4" name="图片 3" descr="微信图片_2025-09-02_194559_557"/>
          <p:cNvPicPr>
            <a:picLocks noChangeAspect="1"/>
          </p:cNvPicPr>
          <p:nvPr/>
        </p:nvPicPr>
        <p:blipFill>
          <a:blip r:embed="rId13"/>
          <a:stretch>
            <a:fillRect/>
          </a:stretch>
        </p:blipFill>
        <p:spPr>
          <a:xfrm>
            <a:off x="12250420" y="2576830"/>
            <a:ext cx="1450975" cy="1085850"/>
          </a:xfrm>
          <a:prstGeom prst="rect">
            <a:avLst/>
          </a:prstGeom>
        </p:spPr>
      </p:pic>
    </p:spTree>
  </p:cSld>
  <p:clrMapOvr>
    <a:masterClrMapping/>
  </p:clrMapOvr>
</p:sld>
</file>

<file path=ppt/tags/tag1.xml><?xml version="1.0" encoding="utf-8"?>
<p:tagLst xmlns:p="http://schemas.openxmlformats.org/presentationml/2006/main">
  <p:tag name="TABLE_ENDDRAG_ORIGIN_RECT" val="457*77"/>
  <p:tag name="TABLE_ENDDRAG_RECT" val="676*597*457*77"/>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11875</Words>
  <Application>WPS 演示</Application>
  <PresentationFormat/>
  <Paragraphs>852</Paragraphs>
  <Slides>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Arial</vt:lpstr>
      <vt:lpstr>宋体</vt:lpstr>
      <vt:lpstr>Wingdings</vt:lpstr>
      <vt:lpstr>Arial</vt:lpstr>
      <vt:lpstr>微软雅黑</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56.</cp:lastModifiedBy>
  <cp:revision>16</cp:revision>
  <dcterms:created xsi:type="dcterms:W3CDTF">2025-08-06T05:21:00Z</dcterms:created>
  <dcterms:modified xsi:type="dcterms:W3CDTF">2025-09-02T11:51:13Z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wqlLaW5nc29mdCBQREYgdG8gV1BTIDExMA</vt:lpwstr>
  </property>
  <property fmtid="{D5CDD505-2E9C-101B-9397-08002B2CF9AE}" pid="3" name="Created">
    <vt:filetime>2025-08-07T19:54:49Z</vt:filetime>
  </property>
  <property fmtid="{D5CDD505-2E9C-101B-9397-08002B2CF9AE}" pid="4" name="ICV">
    <vt:lpwstr>61EF2959D92B47108F4849B09B77D7E8_12</vt:lpwstr>
  </property>
  <property fmtid="{D5CDD505-2E9C-101B-9397-08002B2CF9AE}" pid="5" name="KSOProductBuildVer">
    <vt:lpwstr>2052-12.1.0.22529</vt:lpwstr>
  </property>
</Properties>
</file>